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4229" r:id="rId4"/>
    <p:sldMasterId id="2147484310" r:id="rId5"/>
  </p:sldMasterIdLst>
  <p:notesMasterIdLst>
    <p:notesMasterId r:id="rId28"/>
  </p:notesMasterIdLst>
  <p:handoutMasterIdLst>
    <p:handoutMasterId r:id="rId29"/>
  </p:handoutMasterIdLst>
  <p:sldIdLst>
    <p:sldId id="1485" r:id="rId6"/>
    <p:sldId id="1482" r:id="rId7"/>
    <p:sldId id="1459" r:id="rId8"/>
    <p:sldId id="1466" r:id="rId9"/>
    <p:sldId id="1486" r:id="rId10"/>
    <p:sldId id="1487" r:id="rId11"/>
    <p:sldId id="1488" r:id="rId12"/>
    <p:sldId id="1489" r:id="rId13"/>
    <p:sldId id="1490" r:id="rId14"/>
    <p:sldId id="1491" r:id="rId15"/>
    <p:sldId id="263" r:id="rId16"/>
    <p:sldId id="265" r:id="rId17"/>
    <p:sldId id="1492" r:id="rId18"/>
    <p:sldId id="1493" r:id="rId19"/>
    <p:sldId id="1494" r:id="rId20"/>
    <p:sldId id="1495" r:id="rId21"/>
    <p:sldId id="1496" r:id="rId22"/>
    <p:sldId id="1497" r:id="rId23"/>
    <p:sldId id="267" r:id="rId24"/>
    <p:sldId id="1498" r:id="rId25"/>
    <p:sldId id="1414" r:id="rId26"/>
    <p:sldId id="1484" r:id="rId27"/>
  </p:sldIdLst>
  <p:sldSz cx="12436475" cy="6994525"/>
  <p:notesSz cx="6858000" cy="9144000"/>
  <p:custDataLst>
    <p:tags r:id="rId30"/>
  </p:custDataLst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4" name="Author" initials="A" lastIdx="0" clrIdx="1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1344"/>
    <a:srgbClr val="E3C038"/>
    <a:srgbClr val="0078D7"/>
    <a:srgbClr val="000000"/>
    <a:srgbClr val="FFFFFF"/>
    <a:srgbClr val="592C8C"/>
    <a:srgbClr val="505050"/>
    <a:srgbClr val="00BCF2"/>
    <a:srgbClr val="D2D2D2"/>
    <a:srgbClr val="3214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704" autoAdjust="0"/>
    <p:restoredTop sz="92186" autoAdjust="0"/>
  </p:normalViewPr>
  <p:slideViewPr>
    <p:cSldViewPr>
      <p:cViewPr varScale="1">
        <p:scale>
          <a:sx n="103" d="100"/>
          <a:sy n="103" d="100"/>
        </p:scale>
        <p:origin x="438" y="108"/>
      </p:cViewPr>
      <p:guideLst/>
    </p:cSldViewPr>
  </p:slideViewPr>
  <p:outlineViewPr>
    <p:cViewPr>
      <p:scale>
        <a:sx n="33" d="100"/>
        <a:sy n="33" d="100"/>
      </p:scale>
      <p:origin x="0" y="-1444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-2292"/>
    </p:cViewPr>
  </p:sorterViewPr>
  <p:notesViewPr>
    <p:cSldViewPr showGuides="1">
      <p:cViewPr>
        <p:scale>
          <a:sx n="100" d="100"/>
          <a:sy n="100" d="100"/>
        </p:scale>
        <p:origin x="3552" y="35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openxmlformats.org/officeDocument/2006/relationships/theme" Target="theme/theme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tags" Target="tags/tag1.xml"/><Relationship Id="rId35" Type="http://schemas.openxmlformats.org/officeDocument/2006/relationships/tableStyles" Target="tableStyles.xml"/><Relationship Id="rId8" Type="http://schemas.openxmlformats.org/officeDocument/2006/relationships/slide" Target="slides/slide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>
                <a:latin typeface="Segoe UI" pitchFamily="34" charset="0"/>
              </a:rPr>
              <a:t>Microsoft Connect 2016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8D045D-9A66-44E7-900A-FC6D0BD4E54A}" type="datetime8">
              <a:rPr lang="en-US" smtClean="0">
                <a:latin typeface="Segoe UI" pitchFamily="34" charset="0"/>
              </a:rPr>
              <a:t>4/11/2024 5:12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r>
              <a:rPr lang="en-US" dirty="0"/>
              <a:t>Microsoft Connect 2016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EEC551-8CDA-4EB6-89BB-2A86C9F091C8}" type="datetime8">
              <a:rPr lang="en-US" smtClean="0"/>
              <a:t>4/11/2024 5:11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4818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sz="900" kern="1200" dirty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endParaRPr lang="es-E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Connect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4/11/2024 5:11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83076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sz="900" kern="1200" dirty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endParaRPr lang="es-E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Connect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4/11/2024 5:11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26307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sz="900" kern="1200" dirty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endParaRPr lang="es-E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Connect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4/11/2024 5:11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50853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sz="900" kern="1200" dirty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endParaRPr lang="es-E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Connect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4/11/2024 5:11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52763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sz="900" kern="1200" dirty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endParaRPr lang="es-E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Connect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4/11/2024 5:11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12049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sz="900" kern="1200" dirty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endParaRPr lang="es-E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Connect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4/11/2024 5:11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31155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sz="900" kern="1200" dirty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endParaRPr lang="es-E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Connect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4/11/2024 5:11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06156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6732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sz="900" kern="1200" dirty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endParaRPr lang="es-E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Connect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4/11/2024 5:11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46908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sz="900" kern="1200" dirty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endParaRPr lang="es-E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Connect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4/11/2024 5:11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17978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sz="900" kern="1200" dirty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endParaRPr lang="es-E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Connect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4/11/2024 5:11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27298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sz="900" kern="1200" dirty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endParaRPr lang="es-E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Connect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4/11/2024 5:11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26857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sz="900" kern="1200" dirty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endParaRPr lang="es-E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Connect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4/11/2024 5:11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60022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sz="900" kern="1200" dirty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endParaRPr lang="es-E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Connect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4/11/2024 5:11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57516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sz="900" kern="1200" dirty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endParaRPr lang="es-E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Connect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4/11/2024 5:11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66649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9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9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9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microsoft.com/office/2007/relationships/hdphoto" Target="../media/hdphoto1.wdp"/><Relationship Id="rId7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1.emf"/><Relationship Id="rId9" Type="http://schemas.openxmlformats.org/officeDocument/2006/relationships/image" Target="../media/image6.pn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9.png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9.png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.emf"/><Relationship Id="rId7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230" y="6240963"/>
            <a:ext cx="1278510" cy="274137"/>
          </a:xfrm>
          <a:prstGeom prst="rect">
            <a:avLst/>
          </a:prstGeom>
        </p:spPr>
      </p:pic>
      <p:pic>
        <p:nvPicPr>
          <p:cNvPr id="3" name="Immagine 2" descr="Immagine che contiene testo, logo, Elementi grafici, Marchio&#10;&#10;Descrizione generata automaticamente">
            <a:extLst>
              <a:ext uri="{FF2B5EF4-FFF2-40B4-BE49-F238E27FC236}">
                <a16:creationId xmlns:a16="http://schemas.microsoft.com/office/drawing/2014/main" id="{2E048485-85E0-730A-2F00-227AB4501AF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246437" y="830262"/>
            <a:ext cx="5526851" cy="4260974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E17DE4A3-E78C-CC54-B9A0-6678FB5ADDB3}"/>
              </a:ext>
            </a:extLst>
          </p:cNvPr>
          <p:cNvSpPr txBox="1"/>
          <p:nvPr userDrawn="1"/>
        </p:nvSpPr>
        <p:spPr>
          <a:xfrm>
            <a:off x="3419062" y="5091236"/>
            <a:ext cx="5181600" cy="1126462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it-IT" sz="6000" b="0" dirty="0">
                <a:solidFill>
                  <a:schemeClr val="bg1"/>
                </a:solidFill>
              </a:rPr>
              <a:t>TORINO</a:t>
            </a:r>
          </a:p>
        </p:txBody>
      </p:sp>
      <p:pic>
        <p:nvPicPr>
          <p:cNvPr id="6" name="Immagine 5" descr="Immagine che contiene testo&#10;&#10;Descrizione generata automaticamente">
            <a:extLst>
              <a:ext uri="{FF2B5EF4-FFF2-40B4-BE49-F238E27FC236}">
                <a16:creationId xmlns:a16="http://schemas.microsoft.com/office/drawing/2014/main" id="{BB74D11A-53BA-C899-C16E-450ED0BD395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57398" y="295778"/>
            <a:ext cx="1785264" cy="1076043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21B9F00D-4137-7BDA-AC4A-725964F4CF9A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98437" y="4319306"/>
            <a:ext cx="1785264" cy="743860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8FBB345F-6B0E-ED59-BB7A-4EFB5F3CC520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503237" y="6021750"/>
            <a:ext cx="1992138" cy="391896"/>
          </a:xfrm>
          <a:prstGeom prst="rect">
            <a:avLst/>
          </a:prstGeom>
        </p:spPr>
      </p:pic>
      <p:pic>
        <p:nvPicPr>
          <p:cNvPr id="10" name="Immagine 9" descr="Immagine che contiene logo, Carattere, Elementi grafici, simbolo&#10;&#10;Descrizione generata automaticamente">
            <a:extLst>
              <a:ext uri="{FF2B5EF4-FFF2-40B4-BE49-F238E27FC236}">
                <a16:creationId xmlns:a16="http://schemas.microsoft.com/office/drawing/2014/main" id="{FCB1DB45-85FF-EE74-CAAD-3FFB4E1E02FB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531629" y="5321288"/>
            <a:ext cx="736108" cy="184218"/>
          </a:xfrm>
          <a:prstGeom prst="rect">
            <a:avLst/>
          </a:prstGeom>
        </p:spPr>
      </p:pic>
      <p:sp>
        <p:nvSpPr>
          <p:cNvPr id="11" name="TextBox 4">
            <a:extLst>
              <a:ext uri="{FF2B5EF4-FFF2-40B4-BE49-F238E27FC236}">
                <a16:creationId xmlns:a16="http://schemas.microsoft.com/office/drawing/2014/main" id="{22A5C84F-789B-6C10-003C-AD3DEECD596D}"/>
              </a:ext>
            </a:extLst>
          </p:cNvPr>
          <p:cNvSpPr txBox="1"/>
          <p:nvPr userDrawn="1"/>
        </p:nvSpPr>
        <p:spPr>
          <a:xfrm>
            <a:off x="10129784" y="619871"/>
            <a:ext cx="2155783" cy="517065"/>
          </a:xfrm>
          <a:prstGeom prst="rect">
            <a:avLst/>
          </a:prstGeom>
          <a:solidFill>
            <a:srgbClr val="E3C038"/>
          </a:solidFill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s-ES" sz="1600" dirty="0">
                <a:solidFill>
                  <a:srgbClr val="001344"/>
                </a:solidFill>
                <a:latin typeface="+mn-lt"/>
              </a:rPr>
              <a:t>#GlobalAzureTorino</a:t>
            </a:r>
          </a:p>
        </p:txBody>
      </p:sp>
    </p:spTree>
    <p:extLst>
      <p:ext uri="{BB962C8B-B14F-4D97-AF65-F5344CB8AC3E}">
        <p14:creationId xmlns:p14="http://schemas.microsoft.com/office/powerpoint/2010/main" val="2655962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05684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9467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3355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01436" y="2963862"/>
            <a:ext cx="10235966" cy="917575"/>
          </a:xfrm>
        </p:spPr>
        <p:txBody>
          <a:bodyPr anchor="ctr" anchorCtr="0"/>
          <a:lstStyle>
            <a:lvl1pPr algn="l"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7131397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ience Lab slide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ESS illustration">
            <a:extLst>
              <a:ext uri="{FF2B5EF4-FFF2-40B4-BE49-F238E27FC236}">
                <a16:creationId xmlns:a16="http://schemas.microsoft.com/office/drawing/2014/main" id="{47ADD297-4BFF-4CBD-8B60-30C5BB62AB26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95"/>
          <a:stretch/>
        </p:blipFill>
        <p:spPr bwMode="auto">
          <a:xfrm>
            <a:off x="0" y="-48"/>
            <a:ext cx="12436474" cy="6994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 userDrawn="1"/>
        </p:nvSpPr>
        <p:spPr bwMode="auto">
          <a:xfrm>
            <a:off x="10180637" y="6248400"/>
            <a:ext cx="2255837" cy="75406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chemeClr val="bg1"/>
                </a:solidFill>
                <a:latin typeface="+mn-lt"/>
                <a:ea typeface="Segoe UI" pitchFamily="34" charset="0"/>
                <a:cs typeface="Segoe UI" pitchFamily="34" charset="0"/>
              </a:rPr>
              <a:t>#</a:t>
            </a:r>
            <a:r>
              <a:rPr lang="en-US" sz="2400" dirty="0" err="1">
                <a:solidFill>
                  <a:schemeClr val="bg1"/>
                </a:solidFill>
                <a:latin typeface="+mn-lt"/>
                <a:ea typeface="Segoe UI" pitchFamily="34" charset="0"/>
                <a:cs typeface="Segoe UI" pitchFamily="34" charset="0"/>
              </a:rPr>
              <a:t>GlobalAzure</a:t>
            </a:r>
            <a:endParaRPr lang="en-US" sz="2400" dirty="0">
              <a:solidFill>
                <a:schemeClr val="bg1"/>
              </a:solidFill>
              <a:latin typeface="+mn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554990" y="3954780"/>
            <a:ext cx="9363061" cy="664797"/>
          </a:xfrm>
          <a:prstGeom prst="rect">
            <a:avLst/>
          </a:prstGeom>
          <a:noFill/>
        </p:spPr>
        <p:txBody>
          <a:bodyPr wrap="square" lIns="146304" tIns="109728" rIns="146304" bIns="109728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Name</a:t>
            </a:r>
          </a:p>
        </p:txBody>
      </p:sp>
      <p:sp>
        <p:nvSpPr>
          <p:cNvPr id="14" name="Title 12"/>
          <p:cNvSpPr>
            <a:spLocks noGrp="1"/>
          </p:cNvSpPr>
          <p:nvPr>
            <p:ph type="title" hasCustomPrompt="1"/>
          </p:nvPr>
        </p:nvSpPr>
        <p:spPr>
          <a:xfrm>
            <a:off x="536702" y="2114550"/>
            <a:ext cx="9363062" cy="1840230"/>
          </a:xfrm>
          <a:prstGeom prst="rect">
            <a:avLst/>
          </a:prstGeom>
        </p:spPr>
        <p:txBody>
          <a:bodyPr lIns="146304" tIns="9144" rIns="146304" bIns="9144" anchor="b" anchorCtr="0"/>
          <a:lstStyle>
            <a:lvl1pPr marL="0" indent="0">
              <a:spcBef>
                <a:spcPts val="0"/>
              </a:spcBef>
              <a:buNone/>
              <a:defRPr sz="72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sz="6000" dirty="0">
                <a:solidFill>
                  <a:schemeClr val="bg1"/>
                </a:solidFill>
              </a:rPr>
              <a:t>Demo</a:t>
            </a:r>
          </a:p>
        </p:txBody>
      </p:sp>
      <p:pic>
        <p:nvPicPr>
          <p:cNvPr id="3" name="Immagine 2" descr="Immagine che contiene testo&#10;&#10;Descrizione generata automaticamente">
            <a:extLst>
              <a:ext uri="{FF2B5EF4-FFF2-40B4-BE49-F238E27FC236}">
                <a16:creationId xmlns:a16="http://schemas.microsoft.com/office/drawing/2014/main" id="{9AA5AF78-8A05-12FD-4EFA-5E4EB18342B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57398" y="295778"/>
            <a:ext cx="1212639" cy="730901"/>
          </a:xfrm>
          <a:prstGeom prst="rect">
            <a:avLst/>
          </a:prstGeom>
        </p:spPr>
      </p:pic>
      <p:pic>
        <p:nvPicPr>
          <p:cNvPr id="5" name="Immagine 4" descr="Immagine che contiene testo, Marchio, logo, Elementi grafici&#10;&#10;Descrizione generata automaticamente">
            <a:extLst>
              <a:ext uri="{FF2B5EF4-FFF2-40B4-BE49-F238E27FC236}">
                <a16:creationId xmlns:a16="http://schemas.microsoft.com/office/drawing/2014/main" id="{FD40F29A-BC38-A4E0-2B13-4729ED29339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32861" y="6018791"/>
            <a:ext cx="992463" cy="766181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F9CE6413-1451-E3D1-1A76-34BBDBB19E97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762767" y="6160811"/>
            <a:ext cx="1785264" cy="743860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32BEB45D-A432-4C71-BD97-FF3318713488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5896367" y="6298042"/>
            <a:ext cx="1992138" cy="391896"/>
          </a:xfrm>
          <a:prstGeom prst="rect">
            <a:avLst/>
          </a:prstGeom>
        </p:spPr>
      </p:pic>
      <p:pic>
        <p:nvPicPr>
          <p:cNvPr id="8" name="Immagine 7" descr="Immagine che contiene logo, Carattere, Elementi grafici, simbolo&#10;&#10;Descrizione generata automaticamente">
            <a:extLst>
              <a:ext uri="{FF2B5EF4-FFF2-40B4-BE49-F238E27FC236}">
                <a16:creationId xmlns:a16="http://schemas.microsoft.com/office/drawing/2014/main" id="{6DF86B79-4870-2DB4-4F85-6610C1B44C2E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2484437" y="6440632"/>
            <a:ext cx="736108" cy="184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5557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059030" y="487"/>
            <a:ext cx="9356808" cy="6994038"/>
          </a:xfrm>
          <a:prstGeom prst="rect">
            <a:avLst/>
          </a:prstGeom>
        </p:spPr>
      </p:pic>
      <p:sp>
        <p:nvSpPr>
          <p:cNvPr id="13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554990" y="3954780"/>
            <a:ext cx="9363061" cy="664797"/>
          </a:xfrm>
          <a:prstGeom prst="rect">
            <a:avLst/>
          </a:prstGeom>
          <a:noFill/>
        </p:spPr>
        <p:txBody>
          <a:bodyPr wrap="square" lIns="146304" tIns="109728" rIns="146304" bIns="109728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Name</a:t>
            </a:r>
          </a:p>
        </p:txBody>
      </p:sp>
      <p:sp>
        <p:nvSpPr>
          <p:cNvPr id="14" name="Title 12"/>
          <p:cNvSpPr>
            <a:spLocks noGrp="1"/>
          </p:cNvSpPr>
          <p:nvPr>
            <p:ph type="title" hasCustomPrompt="1"/>
          </p:nvPr>
        </p:nvSpPr>
        <p:spPr>
          <a:xfrm>
            <a:off x="536702" y="2114550"/>
            <a:ext cx="9363062" cy="1840230"/>
          </a:xfrm>
          <a:prstGeom prst="rect">
            <a:avLst/>
          </a:prstGeom>
        </p:spPr>
        <p:txBody>
          <a:bodyPr lIns="146304" tIns="9144" rIns="146304" bIns="9144" anchor="b" anchorCtr="0"/>
          <a:lstStyle>
            <a:lvl1pPr marL="0" indent="0">
              <a:spcBef>
                <a:spcPts val="0"/>
              </a:spcBef>
              <a:buNone/>
              <a:defRPr sz="72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sz="6000" dirty="0">
                <a:solidFill>
                  <a:schemeClr val="bg1"/>
                </a:solidFill>
              </a:rPr>
              <a:t>Demo</a:t>
            </a:r>
          </a:p>
        </p:txBody>
      </p:sp>
      <p:sp>
        <p:nvSpPr>
          <p:cNvPr id="4" name="Rectangle 3"/>
          <p:cNvSpPr/>
          <p:nvPr userDrawn="1"/>
        </p:nvSpPr>
        <p:spPr bwMode="auto">
          <a:xfrm>
            <a:off x="-1" y="6248400"/>
            <a:ext cx="12436475" cy="754062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rPr>
              <a:t>#</a:t>
            </a:r>
            <a:r>
              <a:rPr lang="en-US" sz="2400" dirty="0" err="1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rPr>
              <a:t>GlobalAzure</a:t>
            </a:r>
            <a:endParaRPr lang="en-US" sz="2400" dirty="0">
              <a:solidFill>
                <a:schemeClr val="tx1"/>
              </a:solidFill>
              <a:latin typeface="+mn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C5DD0FA-E425-442B-859A-6468D6C9459C}"/>
              </a:ext>
            </a:extLst>
          </p:cNvPr>
          <p:cNvSpPr txBox="1"/>
          <p:nvPr userDrawn="1"/>
        </p:nvSpPr>
        <p:spPr>
          <a:xfrm>
            <a:off x="9723437" y="207081"/>
            <a:ext cx="2211888" cy="517065"/>
          </a:xfrm>
          <a:prstGeom prst="rect">
            <a:avLst/>
          </a:prstGeom>
          <a:solidFill>
            <a:srgbClr val="E3C038"/>
          </a:solidFill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s-ES" sz="1600" dirty="0">
                <a:solidFill>
                  <a:srgbClr val="001344"/>
                </a:solidFill>
                <a:latin typeface="+mn-lt"/>
              </a:rPr>
              <a:t>#GlobalAzureTorino</a:t>
            </a:r>
          </a:p>
        </p:txBody>
      </p:sp>
      <p:pic>
        <p:nvPicPr>
          <p:cNvPr id="2" name="Immagine 1" descr="Immagine che contiene testo&#10;&#10;Descrizione generata automaticamente">
            <a:extLst>
              <a:ext uri="{FF2B5EF4-FFF2-40B4-BE49-F238E27FC236}">
                <a16:creationId xmlns:a16="http://schemas.microsoft.com/office/drawing/2014/main" id="{D28E40C3-94D2-65A9-28C1-7F4115D8B3E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57398" y="295778"/>
            <a:ext cx="1212639" cy="730901"/>
          </a:xfrm>
          <a:prstGeom prst="rect">
            <a:avLst/>
          </a:prstGeom>
        </p:spPr>
      </p:pic>
      <p:pic>
        <p:nvPicPr>
          <p:cNvPr id="5" name="Immagine 4" descr="Immagine che contiene testo, Marchio, logo, Elementi grafici&#10;&#10;Descrizione generata automaticamente">
            <a:extLst>
              <a:ext uri="{FF2B5EF4-FFF2-40B4-BE49-F238E27FC236}">
                <a16:creationId xmlns:a16="http://schemas.microsoft.com/office/drawing/2014/main" id="{47D044BC-9503-C909-AF5B-7DE389137D3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32861" y="6018791"/>
            <a:ext cx="992463" cy="766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6025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059030" y="487"/>
            <a:ext cx="9356808" cy="69940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9437" y="1209973"/>
            <a:ext cx="11125200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  <p:pic>
        <p:nvPicPr>
          <p:cNvPr id="4" name="Immagine 3" descr="Immagine che contiene testo&#10;&#10;Descrizione generata automaticamente">
            <a:extLst>
              <a:ext uri="{FF2B5EF4-FFF2-40B4-BE49-F238E27FC236}">
                <a16:creationId xmlns:a16="http://schemas.microsoft.com/office/drawing/2014/main" id="{9561729D-A1B2-F80F-B712-89437901487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57398" y="295778"/>
            <a:ext cx="1212639" cy="730901"/>
          </a:xfrm>
          <a:prstGeom prst="rect">
            <a:avLst/>
          </a:prstGeom>
        </p:spPr>
      </p:pic>
      <p:pic>
        <p:nvPicPr>
          <p:cNvPr id="5" name="Immagine 4" descr="Immagine che contiene testo, Marchio, logo, Elementi grafici&#10;&#10;Descrizione generata automaticamente">
            <a:extLst>
              <a:ext uri="{FF2B5EF4-FFF2-40B4-BE49-F238E27FC236}">
                <a16:creationId xmlns:a16="http://schemas.microsoft.com/office/drawing/2014/main" id="{01B75E04-3B5E-BA54-B8A2-504506B6CB4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32861" y="6018791"/>
            <a:ext cx="992463" cy="766181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74B24967-B9CE-C545-077C-6B98E7A9CA89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7589837" y="6160811"/>
            <a:ext cx="1785264" cy="743860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2CBF75E3-F82D-FF4E-CE3F-87FFDBFE41CE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9723437" y="6298042"/>
            <a:ext cx="1992138" cy="391896"/>
          </a:xfrm>
          <a:prstGeom prst="rect">
            <a:avLst/>
          </a:prstGeom>
        </p:spPr>
      </p:pic>
      <p:pic>
        <p:nvPicPr>
          <p:cNvPr id="8" name="Immagine 7" descr="Immagine che contiene logo, Carattere, Elementi grafici, simbolo&#10;&#10;Descrizione generata automaticamente">
            <a:extLst>
              <a:ext uri="{FF2B5EF4-FFF2-40B4-BE49-F238E27FC236}">
                <a16:creationId xmlns:a16="http://schemas.microsoft.com/office/drawing/2014/main" id="{F19DFE2A-13CE-D694-D9B1-9CD8CB4F18E5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6311507" y="6440632"/>
            <a:ext cx="736108" cy="184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147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Transmiss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059030" y="487"/>
            <a:ext cx="9356808" cy="69940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2860" y="2125662"/>
            <a:ext cx="5675377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pic>
        <p:nvPicPr>
          <p:cNvPr id="4" name="Immagine 3" descr="Immagine che contiene testo&#10;&#10;Descrizione generata automaticamente">
            <a:extLst>
              <a:ext uri="{FF2B5EF4-FFF2-40B4-BE49-F238E27FC236}">
                <a16:creationId xmlns:a16="http://schemas.microsoft.com/office/drawing/2014/main" id="{81DBEA1F-3959-5C1A-FF2F-A6456605B43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57398" y="295778"/>
            <a:ext cx="1212639" cy="730901"/>
          </a:xfrm>
          <a:prstGeom prst="rect">
            <a:avLst/>
          </a:prstGeom>
        </p:spPr>
      </p:pic>
      <p:pic>
        <p:nvPicPr>
          <p:cNvPr id="5" name="Immagine 4" descr="Immagine che contiene testo, Marchio, logo, Elementi grafici&#10;&#10;Descrizione generata automaticamente">
            <a:extLst>
              <a:ext uri="{FF2B5EF4-FFF2-40B4-BE49-F238E27FC236}">
                <a16:creationId xmlns:a16="http://schemas.microsoft.com/office/drawing/2014/main" id="{FFFBD461-A1FB-5680-6D94-1C44B84542A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32861" y="6018791"/>
            <a:ext cx="992463" cy="766181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F26C97AA-2BAA-C40C-FA2E-CE8E6827AE38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7589837" y="6160811"/>
            <a:ext cx="1785264" cy="743860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B828257E-B3F5-3FAC-DC27-36ECE8333ACD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9723437" y="6298042"/>
            <a:ext cx="1992138" cy="391896"/>
          </a:xfrm>
          <a:prstGeom prst="rect">
            <a:avLst/>
          </a:prstGeom>
        </p:spPr>
      </p:pic>
      <p:pic>
        <p:nvPicPr>
          <p:cNvPr id="8" name="Immagine 7" descr="Immagine che contiene logo, Carattere, Elementi grafici, simbolo&#10;&#10;Descrizione generata automaticamente">
            <a:extLst>
              <a:ext uri="{FF2B5EF4-FFF2-40B4-BE49-F238E27FC236}">
                <a16:creationId xmlns:a16="http://schemas.microsoft.com/office/drawing/2014/main" id="{72008C5F-49A7-AC6A-3557-F44306643638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6311507" y="6440632"/>
            <a:ext cx="736108" cy="184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6985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Plain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542860" y="2125662"/>
            <a:ext cx="5675377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pic>
        <p:nvPicPr>
          <p:cNvPr id="2" name="Immagine 1" descr="Immagine che contiene testo, Marchio, logo, Elementi grafici&#10;&#10;Descrizione generata automaticamente">
            <a:extLst>
              <a:ext uri="{FF2B5EF4-FFF2-40B4-BE49-F238E27FC236}">
                <a16:creationId xmlns:a16="http://schemas.microsoft.com/office/drawing/2014/main" id="{731880F0-77D4-3B72-C4F4-85F11E424D3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2861" y="6018791"/>
            <a:ext cx="992463" cy="766181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98CDA0AE-3993-06B7-E986-0F4378D9C69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589837" y="6160811"/>
            <a:ext cx="1785264" cy="743860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D9D4714C-5A0E-6513-528A-3B20C913EEA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723437" y="6298042"/>
            <a:ext cx="1992138" cy="391896"/>
          </a:xfrm>
          <a:prstGeom prst="rect">
            <a:avLst/>
          </a:prstGeom>
        </p:spPr>
      </p:pic>
      <p:pic>
        <p:nvPicPr>
          <p:cNvPr id="6" name="Immagine 5" descr="Immagine che contiene logo, Carattere, Elementi grafici, simbolo&#10;&#10;Descrizione generata automaticamente">
            <a:extLst>
              <a:ext uri="{FF2B5EF4-FFF2-40B4-BE49-F238E27FC236}">
                <a16:creationId xmlns:a16="http://schemas.microsoft.com/office/drawing/2014/main" id="{53847C31-C576-0F0A-6C39-5D1F6FF2D58D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311507" y="6440632"/>
            <a:ext cx="736108" cy="184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345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03237" y="1241426"/>
            <a:ext cx="5257801" cy="2012859"/>
          </a:xfrm>
        </p:spPr>
        <p:txBody>
          <a:bodyPr wrap="square">
            <a:spAutoFit/>
          </a:bodyPr>
          <a:lstStyle>
            <a:lvl1pPr>
              <a:defRPr sz="66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32525" y="0"/>
            <a:ext cx="6216650" cy="6992587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3" name="Immagine 2" descr="Immagine che contiene testo, Marchio, logo, Elementi grafici&#10;&#10;Descrizione generata automaticamente">
            <a:extLst>
              <a:ext uri="{FF2B5EF4-FFF2-40B4-BE49-F238E27FC236}">
                <a16:creationId xmlns:a16="http://schemas.microsoft.com/office/drawing/2014/main" id="{F6A6A067-EFC8-EB4C-2369-1C078813D6B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32861" y="6018791"/>
            <a:ext cx="992463" cy="766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9745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lpap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magine 22" descr="Immagine che contiene edificio, aria aperta, cielo, notte&#10;&#10;Descrizione generata automaticamente">
            <a:extLst>
              <a:ext uri="{FF2B5EF4-FFF2-40B4-BE49-F238E27FC236}">
                <a16:creationId xmlns:a16="http://schemas.microsoft.com/office/drawing/2014/main" id="{BAEC001A-A888-C467-3926-D56EAF3780D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rcRect l="1118" r="9438" b="23401"/>
          <a:stretch/>
        </p:blipFill>
        <p:spPr>
          <a:xfrm>
            <a:off x="-258763" y="-160338"/>
            <a:ext cx="13106400" cy="7154863"/>
          </a:xfrm>
          <a:prstGeom prst="rect">
            <a:avLst/>
          </a:prstGeom>
        </p:spPr>
      </p:pic>
      <p:pic>
        <p:nvPicPr>
          <p:cNvPr id="19" name="Picture 18" hidden="1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A3BCD95-CA59-4583-90F7-5AF0268DA679}"/>
              </a:ext>
            </a:extLst>
          </p:cNvPr>
          <p:cNvSpPr txBox="1"/>
          <p:nvPr userDrawn="1"/>
        </p:nvSpPr>
        <p:spPr>
          <a:xfrm>
            <a:off x="10129784" y="619871"/>
            <a:ext cx="2155783" cy="517065"/>
          </a:xfrm>
          <a:prstGeom prst="rect">
            <a:avLst/>
          </a:prstGeom>
          <a:solidFill>
            <a:srgbClr val="E3C038"/>
          </a:solidFill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s-ES" sz="1600" dirty="0">
                <a:solidFill>
                  <a:srgbClr val="001344"/>
                </a:solidFill>
                <a:latin typeface="+mn-lt"/>
              </a:rPr>
              <a:t>#GlobalAzureTorino</a:t>
            </a:r>
          </a:p>
        </p:txBody>
      </p:sp>
      <p:pic>
        <p:nvPicPr>
          <p:cNvPr id="10" name="Immagine 9" descr="Immagine che contiene testo&#10;&#10;Descrizione generata automaticamente">
            <a:extLst>
              <a:ext uri="{FF2B5EF4-FFF2-40B4-BE49-F238E27FC236}">
                <a16:creationId xmlns:a16="http://schemas.microsoft.com/office/drawing/2014/main" id="{D579B14A-B6F3-48A1-B966-1CE50831C538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28871" y="247057"/>
            <a:ext cx="2021804" cy="1218614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21E97B8A-0120-7308-DE97-3EFE11E0A5FF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0274155" y="1557425"/>
            <a:ext cx="2250007" cy="937503"/>
          </a:xfrm>
          <a:prstGeom prst="rect">
            <a:avLst/>
          </a:prstGeom>
        </p:spPr>
      </p:pic>
      <p:pic>
        <p:nvPicPr>
          <p:cNvPr id="9" name="Immagine 8" descr="Immagine che contiene testo, logo, Elementi grafici, Marchio&#10;&#10;Descrizione generata automaticamente">
            <a:extLst>
              <a:ext uri="{FF2B5EF4-FFF2-40B4-BE49-F238E27FC236}">
                <a16:creationId xmlns:a16="http://schemas.microsoft.com/office/drawing/2014/main" id="{69C67E45-AF6E-F3F5-EA6E-8AAF65871840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2787364" y="979316"/>
            <a:ext cx="6531986" cy="5035892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B9DEEB0C-CA28-365F-08BE-670F9A27D9D1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246605" y="1701597"/>
            <a:ext cx="1992138" cy="391896"/>
          </a:xfrm>
          <a:prstGeom prst="rect">
            <a:avLst/>
          </a:prstGeom>
        </p:spPr>
      </p:pic>
      <p:pic>
        <p:nvPicPr>
          <p:cNvPr id="18" name="Immagine 17" descr="Immagine che contiene logo, Carattere, Elementi grafici, simbolo&#10;&#10;Descrizione generata automaticamente">
            <a:extLst>
              <a:ext uri="{FF2B5EF4-FFF2-40B4-BE49-F238E27FC236}">
                <a16:creationId xmlns:a16="http://schemas.microsoft.com/office/drawing/2014/main" id="{88EE08AA-4829-218D-2AAF-C0528AC379DE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10637804" y="1308740"/>
            <a:ext cx="1569799" cy="392857"/>
          </a:xfrm>
          <a:prstGeom prst="rect">
            <a:avLst/>
          </a:prstGeom>
        </p:spPr>
      </p:pic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3D626A5E-4843-408E-CB07-604DBAF71BE0}"/>
              </a:ext>
            </a:extLst>
          </p:cNvPr>
          <p:cNvSpPr txBox="1"/>
          <p:nvPr userDrawn="1"/>
        </p:nvSpPr>
        <p:spPr>
          <a:xfrm>
            <a:off x="4309716" y="5935662"/>
            <a:ext cx="3487281" cy="849463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it-IT" sz="4000" b="0" dirty="0">
                <a:solidFill>
                  <a:schemeClr val="bg1"/>
                </a:solidFill>
              </a:rPr>
              <a:t>TORINO</a:t>
            </a:r>
          </a:p>
        </p:txBody>
      </p:sp>
    </p:spTree>
    <p:extLst>
      <p:ext uri="{BB962C8B-B14F-4D97-AF65-F5344CB8AC3E}">
        <p14:creationId xmlns:p14="http://schemas.microsoft.com/office/powerpoint/2010/main" val="2561638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 descr="Immagine che contiene testo, Marchio, logo, Elementi grafici&#10;&#10;Descrizione generata automaticamente">
            <a:extLst>
              <a:ext uri="{FF2B5EF4-FFF2-40B4-BE49-F238E27FC236}">
                <a16:creationId xmlns:a16="http://schemas.microsoft.com/office/drawing/2014/main" id="{B266CBCC-8D72-3825-3F39-6C917CBEEC2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2861" y="6018791"/>
            <a:ext cx="992463" cy="766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6753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background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059030" y="487"/>
            <a:ext cx="9356808" cy="6994038"/>
          </a:xfrm>
          <a:prstGeom prst="rect">
            <a:avLst/>
          </a:prstGeom>
        </p:spPr>
      </p:pic>
      <p:pic>
        <p:nvPicPr>
          <p:cNvPr id="4" name="Immagine 3" descr="Immagine che contiene testo&#10;&#10;Descrizione generata automaticamente">
            <a:extLst>
              <a:ext uri="{FF2B5EF4-FFF2-40B4-BE49-F238E27FC236}">
                <a16:creationId xmlns:a16="http://schemas.microsoft.com/office/drawing/2014/main" id="{E8D9801B-E7B1-6FD3-D6B4-2FA5ED7BE6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57398" y="295778"/>
            <a:ext cx="1212639" cy="730901"/>
          </a:xfrm>
          <a:prstGeom prst="rect">
            <a:avLst/>
          </a:prstGeom>
        </p:spPr>
      </p:pic>
      <p:pic>
        <p:nvPicPr>
          <p:cNvPr id="5" name="Immagine 4" descr="Immagine che contiene testo, Marchio, logo, Elementi grafici&#10;&#10;Descrizione generata automaticamente">
            <a:extLst>
              <a:ext uri="{FF2B5EF4-FFF2-40B4-BE49-F238E27FC236}">
                <a16:creationId xmlns:a16="http://schemas.microsoft.com/office/drawing/2014/main" id="{48A6F024-0943-BD75-7834-6DFCCCEA49A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32861" y="6018791"/>
            <a:ext cx="992463" cy="766181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AA0E7C0A-582B-BCFA-A43D-FA7201A5C4F7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7589837" y="6160811"/>
            <a:ext cx="1785264" cy="743860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CAA75BC8-642E-56A8-C622-1ACED9D1960C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9723437" y="6298042"/>
            <a:ext cx="1992138" cy="391896"/>
          </a:xfrm>
          <a:prstGeom prst="rect">
            <a:avLst/>
          </a:prstGeom>
        </p:spPr>
      </p:pic>
      <p:pic>
        <p:nvPicPr>
          <p:cNvPr id="8" name="Immagine 7" descr="Immagine che contiene logo, Carattere, Elementi grafici, simbolo&#10;&#10;Descrizione generata automaticamente">
            <a:extLst>
              <a:ext uri="{FF2B5EF4-FFF2-40B4-BE49-F238E27FC236}">
                <a16:creationId xmlns:a16="http://schemas.microsoft.com/office/drawing/2014/main" id="{47FF9FE6-09F9-A422-80F5-2187B1CDB8BE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6311507" y="6440632"/>
            <a:ext cx="736108" cy="184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1985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with background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059030" y="487"/>
            <a:ext cx="9356808" cy="6994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8469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rgbClr val="5C2D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01599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962453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Connect logo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 descr="Immagine che contiene testo&#10;&#10;Descrizione generata automaticamente">
            <a:extLst>
              <a:ext uri="{FF2B5EF4-FFF2-40B4-BE49-F238E27FC236}">
                <a16:creationId xmlns:a16="http://schemas.microsoft.com/office/drawing/2014/main" id="{79A9C8AC-8575-F265-3B01-4ABFC56BD3C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57398" y="295778"/>
            <a:ext cx="1212639" cy="730901"/>
          </a:xfrm>
          <a:prstGeom prst="rect">
            <a:avLst/>
          </a:prstGeom>
        </p:spPr>
      </p:pic>
      <p:pic>
        <p:nvPicPr>
          <p:cNvPr id="10" name="Immagine 9" descr="Immagine che contiene testo, Marchio, logo, Elementi grafici&#10;&#10;Descrizione generata automaticamente">
            <a:extLst>
              <a:ext uri="{FF2B5EF4-FFF2-40B4-BE49-F238E27FC236}">
                <a16:creationId xmlns:a16="http://schemas.microsoft.com/office/drawing/2014/main" id="{8538CCEA-B029-009D-F810-58E2E8CDBD9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32861" y="6018791"/>
            <a:ext cx="992463" cy="766181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560627CD-F4B2-E37C-8C29-B0036D67A08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589837" y="6160811"/>
            <a:ext cx="1785264" cy="743860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0003A436-105E-4CF6-6D00-8FC562FD87BB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9723437" y="6298042"/>
            <a:ext cx="1992138" cy="391896"/>
          </a:xfrm>
          <a:prstGeom prst="rect">
            <a:avLst/>
          </a:prstGeom>
        </p:spPr>
      </p:pic>
      <p:pic>
        <p:nvPicPr>
          <p:cNvPr id="13" name="Immagine 12" descr="Immagine che contiene logo, Carattere, Elementi grafici, simbolo&#10;&#10;Descrizione generata automaticamente">
            <a:extLst>
              <a:ext uri="{FF2B5EF4-FFF2-40B4-BE49-F238E27FC236}">
                <a16:creationId xmlns:a16="http://schemas.microsoft.com/office/drawing/2014/main" id="{B244C63E-1CBD-77A5-A131-FD96083DC9CC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6311507" y="6440632"/>
            <a:ext cx="736108" cy="184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ree Labels Slide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93473" y="4728101"/>
            <a:ext cx="5695057" cy="1220692"/>
          </a:xfrm>
        </p:spPr>
        <p:txBody>
          <a:bodyPr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lang="en-US" sz="3654" kern="1200" spc="-72" baseline="0" dirty="0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5400000" scaled="0"/>
                </a:gra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4663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326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989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652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3316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979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642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730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32646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Click to edit master subtitle style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793473" y="1306748"/>
            <a:ext cx="5695057" cy="3009670"/>
          </a:xfrm>
        </p:spPr>
        <p:txBody>
          <a:bodyPr wrap="square" anchor="b">
            <a:spAutoFit/>
          </a:bodyPr>
          <a:lstStyle>
            <a:lvl1pPr marL="0" indent="0">
              <a:buNone/>
              <a:defRPr sz="6799" spc="-154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5400000" scaled="0"/>
                </a:gra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8" name="Immagine 7" descr="Immagine che contiene testo&#10;&#10;Descrizione generata automaticamente">
            <a:extLst>
              <a:ext uri="{FF2B5EF4-FFF2-40B4-BE49-F238E27FC236}">
                <a16:creationId xmlns:a16="http://schemas.microsoft.com/office/drawing/2014/main" id="{DF21BA65-D27F-4F2A-B4F4-D583495CA26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453833" y="373062"/>
            <a:ext cx="1646986" cy="992698"/>
          </a:xfrm>
          <a:prstGeom prst="rect">
            <a:avLst/>
          </a:prstGeom>
        </p:spPr>
      </p:pic>
      <p:pic>
        <p:nvPicPr>
          <p:cNvPr id="11" name="Immagine 10" descr="Immagine che contiene testo, Marchio, logo, Elementi grafici&#10;&#10;Descrizione generata automaticamente">
            <a:extLst>
              <a:ext uri="{FF2B5EF4-FFF2-40B4-BE49-F238E27FC236}">
                <a16:creationId xmlns:a16="http://schemas.microsoft.com/office/drawing/2014/main" id="{7E3C6705-D312-BBDA-1167-FEA5EDCC4DC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11151" y="5932894"/>
            <a:ext cx="992463" cy="766181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F8831D3D-EB81-CA87-F994-471567B9C75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512099" y="6160811"/>
            <a:ext cx="1785264" cy="743860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20E922BA-63B9-0DC5-D719-B3A5DE1DBEAF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645699" y="6298042"/>
            <a:ext cx="1992138" cy="391896"/>
          </a:xfrm>
          <a:prstGeom prst="rect">
            <a:avLst/>
          </a:prstGeom>
        </p:spPr>
      </p:pic>
      <p:pic>
        <p:nvPicPr>
          <p:cNvPr id="15" name="Immagine 14" descr="Immagine che contiene logo, Carattere, Elementi grafici, simbolo&#10;&#10;Descrizione generata automaticamente">
            <a:extLst>
              <a:ext uri="{FF2B5EF4-FFF2-40B4-BE49-F238E27FC236}">
                <a16:creationId xmlns:a16="http://schemas.microsoft.com/office/drawing/2014/main" id="{F097A723-4006-55D6-EE47-85409599080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5233769" y="6440632"/>
            <a:ext cx="736108" cy="184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7630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 Whi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397656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023E76-96CF-1689-38C5-A1DF412A8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79367F-54FD-FF25-2E23-13D190E0D2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BC6640-C3DF-B998-E6EB-C5631263D4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0B23A-5A61-4A5C-AD01-6CDF493C7C46}" type="datetimeFigureOut">
              <a:rPr lang="en-US" smtClean="0"/>
              <a:t>4/11/2024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7473B8-D8D9-66A4-95BD-0A60AEF3D2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81AF94-B32E-1C57-B5C7-A1F81BF0C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6AC53-C087-4CB0-A58C-951E073CF5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86761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230" y="6240963"/>
            <a:ext cx="1278510" cy="274137"/>
          </a:xfrm>
          <a:prstGeom prst="rect">
            <a:avLst/>
          </a:prstGeom>
        </p:spPr>
      </p:pic>
      <p:pic>
        <p:nvPicPr>
          <p:cNvPr id="9" name="Immagine 8" descr="Immagine che contiene testo&#10;&#10;Descrizione generata automaticamente">
            <a:extLst>
              <a:ext uri="{FF2B5EF4-FFF2-40B4-BE49-F238E27FC236}">
                <a16:creationId xmlns:a16="http://schemas.microsoft.com/office/drawing/2014/main" id="{C3D6995D-6814-0638-0FCF-138CF1283DC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453833" y="373062"/>
            <a:ext cx="1646986" cy="992698"/>
          </a:xfrm>
          <a:prstGeom prst="rect">
            <a:avLst/>
          </a:prstGeom>
        </p:spPr>
      </p:pic>
      <p:pic>
        <p:nvPicPr>
          <p:cNvPr id="11" name="Immagine 10" descr="Immagine che contiene testo, Marchio, logo, Elementi grafici&#10;&#10;Descrizione generata automaticamente">
            <a:extLst>
              <a:ext uri="{FF2B5EF4-FFF2-40B4-BE49-F238E27FC236}">
                <a16:creationId xmlns:a16="http://schemas.microsoft.com/office/drawing/2014/main" id="{E5F21FCB-FD97-247A-DB8B-D6AEE37A06E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011151" y="5932894"/>
            <a:ext cx="992463" cy="766181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01FDA946-3DED-5B21-9C3B-E3B80FDD27DF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512099" y="6160811"/>
            <a:ext cx="1785264" cy="743860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40DC5D25-1015-894C-9CEF-6537A6140958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645699" y="6298042"/>
            <a:ext cx="1992138" cy="391896"/>
          </a:xfrm>
          <a:prstGeom prst="rect">
            <a:avLst/>
          </a:prstGeom>
        </p:spPr>
      </p:pic>
      <p:pic>
        <p:nvPicPr>
          <p:cNvPr id="14" name="Immagine 13" descr="Immagine che contiene logo, Carattere, Elementi grafici, simbolo&#10;&#10;Descrizione generata automaticamente">
            <a:extLst>
              <a:ext uri="{FF2B5EF4-FFF2-40B4-BE49-F238E27FC236}">
                <a16:creationId xmlns:a16="http://schemas.microsoft.com/office/drawing/2014/main" id="{DC454F03-F1F4-1B3B-78B7-9A2EE399CAD9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5233769" y="6440632"/>
            <a:ext cx="736108" cy="184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3843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light, night&#10;&#10;Description automatically generated">
            <a:extLst>
              <a:ext uri="{FF2B5EF4-FFF2-40B4-BE49-F238E27FC236}">
                <a16:creationId xmlns:a16="http://schemas.microsoft.com/office/drawing/2014/main" id="{451AE0CE-0A83-4434-B2D0-8A01F6591EE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447" t="2999" b="8315"/>
          <a:stretch/>
        </p:blipFill>
        <p:spPr>
          <a:xfrm>
            <a:off x="-1" y="0"/>
            <a:ext cx="12436474" cy="6994525"/>
          </a:xfrm>
          <a:prstGeom prst="rect">
            <a:avLst/>
          </a:prstGeom>
        </p:spPr>
      </p:pic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554038" y="2125678"/>
            <a:ext cx="10998199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54038" y="3955786"/>
            <a:ext cx="10998198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B981B0-F6EC-44B0-B6FD-1E539A2444DB}"/>
              </a:ext>
            </a:extLst>
          </p:cNvPr>
          <p:cNvSpPr txBox="1"/>
          <p:nvPr userDrawn="1"/>
        </p:nvSpPr>
        <p:spPr>
          <a:xfrm>
            <a:off x="9723437" y="207081"/>
            <a:ext cx="2211888" cy="517065"/>
          </a:xfrm>
          <a:prstGeom prst="rect">
            <a:avLst/>
          </a:prstGeom>
          <a:solidFill>
            <a:srgbClr val="E3C038"/>
          </a:solidFill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s-ES" sz="1600" dirty="0">
                <a:solidFill>
                  <a:srgbClr val="001344"/>
                </a:solidFill>
                <a:latin typeface="+mn-lt"/>
              </a:rPr>
              <a:t>#GlobalAzureTorino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EB4B3051-C4FA-3634-1A18-ED1038BE77C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589837" y="6160811"/>
            <a:ext cx="1785264" cy="743860"/>
          </a:xfrm>
          <a:prstGeom prst="rect">
            <a:avLst/>
          </a:prstGeom>
        </p:spPr>
      </p:pic>
      <p:pic>
        <p:nvPicPr>
          <p:cNvPr id="2" name="Immagine 1">
            <a:extLst>
              <a:ext uri="{FF2B5EF4-FFF2-40B4-BE49-F238E27FC236}">
                <a16:creationId xmlns:a16="http://schemas.microsoft.com/office/drawing/2014/main" id="{C26F07C0-ED35-31A4-0612-62C0F54FCAFF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9723437" y="6298042"/>
            <a:ext cx="1992138" cy="391896"/>
          </a:xfrm>
          <a:prstGeom prst="rect">
            <a:avLst/>
          </a:prstGeom>
        </p:spPr>
      </p:pic>
      <p:pic>
        <p:nvPicPr>
          <p:cNvPr id="7" name="Immagine 6" descr="Immagine che contiene logo, Carattere, Elementi grafici, simbolo&#10;&#10;Descrizione generata automaticamente">
            <a:extLst>
              <a:ext uri="{FF2B5EF4-FFF2-40B4-BE49-F238E27FC236}">
                <a16:creationId xmlns:a16="http://schemas.microsoft.com/office/drawing/2014/main" id="{EB8FC5D8-4455-BDDC-FA08-93D959522B04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6311507" y="6440632"/>
            <a:ext cx="736108" cy="184218"/>
          </a:xfrm>
          <a:prstGeom prst="rect">
            <a:avLst/>
          </a:prstGeom>
        </p:spPr>
      </p:pic>
      <p:pic>
        <p:nvPicPr>
          <p:cNvPr id="10" name="Immagine 9" descr="Immagine che contiene testo, Marchio, logo, Elementi grafici&#10;&#10;Descrizione generata automaticamente">
            <a:extLst>
              <a:ext uri="{FF2B5EF4-FFF2-40B4-BE49-F238E27FC236}">
                <a16:creationId xmlns:a16="http://schemas.microsoft.com/office/drawing/2014/main" id="{E4401A0C-CB56-45D2-6380-A6BC86FE9A8B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432861" y="6018791"/>
            <a:ext cx="992463" cy="766181"/>
          </a:xfrm>
          <a:prstGeom prst="rect">
            <a:avLst/>
          </a:prstGeom>
        </p:spPr>
      </p:pic>
      <p:pic>
        <p:nvPicPr>
          <p:cNvPr id="11" name="Immagine 10" descr="Immagine che contiene testo&#10;&#10;Descrizione generata automaticamente">
            <a:extLst>
              <a:ext uri="{FF2B5EF4-FFF2-40B4-BE49-F238E27FC236}">
                <a16:creationId xmlns:a16="http://schemas.microsoft.com/office/drawing/2014/main" id="{D3B185BF-7BDD-1CDA-8DB2-114346D99E03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357398" y="295778"/>
            <a:ext cx="1212639" cy="730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0104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6518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4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39774513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10676225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82081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4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82081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4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42542555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03174803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65293602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01436" y="2963862"/>
            <a:ext cx="10235966" cy="917575"/>
          </a:xfrm>
        </p:spPr>
        <p:txBody>
          <a:bodyPr anchor="ctr" anchorCtr="0"/>
          <a:lstStyle>
            <a:lvl1pPr algn="l"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3663928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 bwMode="auto">
          <a:xfrm>
            <a:off x="-1" y="5839619"/>
            <a:ext cx="12436475" cy="1154906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n-lt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063793" y="487"/>
            <a:ext cx="9356808" cy="6994038"/>
          </a:xfrm>
          <a:prstGeom prst="rect">
            <a:avLst/>
          </a:prstGeom>
        </p:spPr>
      </p:pic>
      <p:sp>
        <p:nvSpPr>
          <p:cNvPr id="20" name="Title 12"/>
          <p:cNvSpPr>
            <a:spLocks noGrp="1"/>
          </p:cNvSpPr>
          <p:nvPr>
            <p:ph type="title" hasCustomPrompt="1"/>
          </p:nvPr>
        </p:nvSpPr>
        <p:spPr>
          <a:xfrm>
            <a:off x="554990" y="2114550"/>
            <a:ext cx="9363062" cy="1840230"/>
          </a:xfrm>
          <a:prstGeom prst="rect">
            <a:avLst/>
          </a:prstGeom>
        </p:spPr>
        <p:txBody>
          <a:bodyPr lIns="146304" tIns="9144" rIns="146304" bIns="9144" anchor="b" anchorCtr="0"/>
          <a:lstStyle>
            <a:lvl1pPr marL="0" indent="0">
              <a:spcBef>
                <a:spcPts val="0"/>
              </a:spcBef>
              <a:buNone/>
              <a:defRPr sz="60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Demo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554990" y="3946842"/>
            <a:ext cx="9363061" cy="664797"/>
          </a:xfrm>
          <a:prstGeom prst="rect">
            <a:avLst/>
          </a:prstGeom>
          <a:noFill/>
        </p:spPr>
        <p:txBody>
          <a:bodyPr wrap="square" lIns="146304" tIns="109728" rIns="146304" bIns="109728">
            <a:spAutoFit/>
          </a:bodyPr>
          <a:lstStyle>
            <a:lvl1pPr marL="0" indent="0">
              <a:spcBef>
                <a:spcPts val="0"/>
              </a:spcBef>
              <a:buNone/>
              <a:defRPr lang="en-US" sz="3200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pic>
        <p:nvPicPr>
          <p:cNvPr id="2" name="Immagine 1" descr="Immagine che contiene testo&#10;&#10;Descrizione generata automaticamente">
            <a:extLst>
              <a:ext uri="{FF2B5EF4-FFF2-40B4-BE49-F238E27FC236}">
                <a16:creationId xmlns:a16="http://schemas.microsoft.com/office/drawing/2014/main" id="{C888989F-8C19-826A-F9DB-E389A720CD5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453833" y="373062"/>
            <a:ext cx="1646986" cy="992698"/>
          </a:xfrm>
          <a:prstGeom prst="rect">
            <a:avLst/>
          </a:prstGeom>
        </p:spPr>
      </p:pic>
      <p:pic>
        <p:nvPicPr>
          <p:cNvPr id="3" name="Immagine 2" descr="Immagine che contiene testo, Marchio, logo, Elementi grafici&#10;&#10;Descrizione generata automaticamente">
            <a:extLst>
              <a:ext uri="{FF2B5EF4-FFF2-40B4-BE49-F238E27FC236}">
                <a16:creationId xmlns:a16="http://schemas.microsoft.com/office/drawing/2014/main" id="{2F35A3B8-6F60-D15E-0BB8-9BE99A32B16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011151" y="5932894"/>
            <a:ext cx="992463" cy="766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7289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211430" y="152887"/>
            <a:ext cx="9356808" cy="6994038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43368" y="1209973"/>
            <a:ext cx="11188701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21239">
                      <a:srgbClr val="FFFFFF"/>
                    </a:gs>
                    <a:gs pos="52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8150593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Transmission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211430" y="152887"/>
            <a:ext cx="9356808" cy="6994038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503236" y="2125662"/>
            <a:ext cx="11658601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5372050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rgbClr val="5C2D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15936" y="2125662"/>
            <a:ext cx="11658601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21239">
                      <a:srgbClr val="FFFFFF"/>
                    </a:gs>
                    <a:gs pos="52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1242146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734798" cy="9175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2072265"/>
            <a:ext cx="11734798" cy="2025170"/>
          </a:xfrm>
        </p:spPr>
        <p:txBody>
          <a:bodyPr/>
          <a:lstStyle>
            <a:lvl1pPr marL="0" indent="0">
              <a:buNone/>
              <a:defRPr>
                <a:solidFill>
                  <a:srgbClr val="001344"/>
                </a:soli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610562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03238" y="1241426"/>
            <a:ext cx="5333999" cy="2012859"/>
          </a:xfrm>
        </p:spPr>
        <p:txBody>
          <a:bodyPr wrap="square">
            <a:spAutoFit/>
          </a:bodyPr>
          <a:lstStyle>
            <a:lvl1pPr>
              <a:defRPr sz="66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32525" y="0"/>
            <a:ext cx="6216650" cy="6992587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8461135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Dark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58687537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 descr="Immagine che contiene testo&#10;&#10;Descrizione generata automaticamente">
            <a:extLst>
              <a:ext uri="{FF2B5EF4-FFF2-40B4-BE49-F238E27FC236}">
                <a16:creationId xmlns:a16="http://schemas.microsoft.com/office/drawing/2014/main" id="{989DCD75-9E7F-2617-F5C6-5B558CF1C1B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453833" y="373062"/>
            <a:ext cx="1646986" cy="992698"/>
          </a:xfrm>
          <a:prstGeom prst="rect">
            <a:avLst/>
          </a:prstGeom>
        </p:spPr>
      </p:pic>
      <p:pic>
        <p:nvPicPr>
          <p:cNvPr id="3" name="Immagine 2" descr="Immagine che contiene testo, Marchio, logo, Elementi grafici&#10;&#10;Descrizione generata automaticamente">
            <a:extLst>
              <a:ext uri="{FF2B5EF4-FFF2-40B4-BE49-F238E27FC236}">
                <a16:creationId xmlns:a16="http://schemas.microsoft.com/office/drawing/2014/main" id="{9DDC3E64-1EA5-FA23-4D9E-70AC2665BC6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11151" y="5932894"/>
            <a:ext cx="992463" cy="766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3054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250803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7052569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Connect logo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 descr="Immagine che contiene testo, Marchio, logo, Elementi grafici&#10;&#10;Descrizione generata automaticamente">
            <a:extLst>
              <a:ext uri="{FF2B5EF4-FFF2-40B4-BE49-F238E27FC236}">
                <a16:creationId xmlns:a16="http://schemas.microsoft.com/office/drawing/2014/main" id="{3F20DF3F-8802-9D16-A9C4-F859E2B370A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11151" y="5932894"/>
            <a:ext cx="992463" cy="766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131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65035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734798" cy="9175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2081692"/>
            <a:ext cx="11734798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2080754"/>
            <a:ext cx="11810998" cy="2092881"/>
          </a:xfrm>
        </p:spPr>
        <p:txBody>
          <a:bodyPr wrap="square">
            <a:spAutoFit/>
          </a:bodyPr>
          <a:lstStyle>
            <a:lvl1pPr>
              <a:defRPr sz="4000">
                <a:solidFill>
                  <a:srgbClr val="001344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10998" cy="9175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324043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2080754"/>
            <a:ext cx="11887198" cy="2092881"/>
          </a:xfrm>
        </p:spPr>
        <p:txBody>
          <a:bodyPr wrap="square">
            <a:spAutoFit/>
          </a:bodyPr>
          <a:lstStyle>
            <a:lvl1pPr>
              <a:defRPr sz="4000">
                <a:solidFill>
                  <a:srgbClr val="001344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7198" cy="9175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032684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solidFill>
                  <a:srgbClr val="001344"/>
                </a:soli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solidFill>
                  <a:srgbClr val="001344"/>
                </a:soli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739778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9599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41.xml"/><Relationship Id="rId18" Type="http://schemas.openxmlformats.org/officeDocument/2006/relationships/slideLayout" Target="../slideLayouts/slideLayout46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17" Type="http://schemas.openxmlformats.org/officeDocument/2006/relationships/slideLayout" Target="../slideLayouts/slideLayout45.xml"/><Relationship Id="rId2" Type="http://schemas.openxmlformats.org/officeDocument/2006/relationships/slideLayout" Target="../slideLayouts/slideLayout30.xml"/><Relationship Id="rId16" Type="http://schemas.openxmlformats.org/officeDocument/2006/relationships/slideLayout" Target="../slideLayouts/slideLayout44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38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12618967" y="0"/>
            <a:ext cx="952401" cy="5766966"/>
            <a:chOff x="12618967" y="0"/>
            <a:chExt cx="952401" cy="5766966"/>
          </a:xfrm>
        </p:grpSpPr>
        <p:grpSp>
          <p:nvGrpSpPr>
            <p:cNvPr id="18" name="Group 17"/>
            <p:cNvGrpSpPr/>
            <p:nvPr userDrawn="1"/>
          </p:nvGrpSpPr>
          <p:grpSpPr>
            <a:xfrm>
              <a:off x="12618967" y="0"/>
              <a:ext cx="952401" cy="5766966"/>
              <a:chOff x="12618967" y="0"/>
              <a:chExt cx="952401" cy="5766966"/>
            </a:xfrm>
          </p:grpSpPr>
          <p:grpSp>
            <p:nvGrpSpPr>
              <p:cNvPr id="26" name="Group 25"/>
              <p:cNvGrpSpPr/>
              <p:nvPr userDrawn="1"/>
            </p:nvGrpSpPr>
            <p:grpSpPr>
              <a:xfrm rot="5400000">
                <a:off x="11582059" y="1045293"/>
                <a:ext cx="2703052" cy="629236"/>
                <a:chOff x="1586734" y="4543426"/>
                <a:chExt cx="2703052" cy="629236"/>
              </a:xfrm>
            </p:grpSpPr>
            <p:sp>
              <p:nvSpPr>
                <p:cNvPr id="45" name="Rectangle 44"/>
                <p:cNvSpPr/>
                <p:nvPr userDrawn="1"/>
              </p:nvSpPr>
              <p:spPr bwMode="auto">
                <a:xfrm>
                  <a:off x="1586734" y="4543427"/>
                  <a:ext cx="869930" cy="289766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Blue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G:120 B:215</a:t>
                  </a:r>
                  <a:endPara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7" name="Rectangle 36"/>
                <p:cNvSpPr/>
                <p:nvPr userDrawn="1"/>
              </p:nvSpPr>
              <p:spPr bwMode="auto">
                <a:xfrm>
                  <a:off x="3419856" y="4543428"/>
                  <a:ext cx="869930" cy="289766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Cyan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G:188 B:242</a:t>
                  </a:r>
                  <a:endParaRPr lang="en-US" sz="500" dirty="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1" name="Rectangle 40"/>
                <p:cNvSpPr/>
                <p:nvPr userDrawn="1"/>
              </p:nvSpPr>
              <p:spPr bwMode="auto">
                <a:xfrm>
                  <a:off x="1586734" y="4882896"/>
                  <a:ext cx="869930" cy="289766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Light Gray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210 G:210 B:210</a:t>
                  </a:r>
                  <a:endParaRPr lang="en-US" sz="500" dirty="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2" name="Rectangle 41"/>
                <p:cNvSpPr/>
                <p:nvPr userDrawn="1"/>
              </p:nvSpPr>
              <p:spPr bwMode="auto">
                <a:xfrm>
                  <a:off x="2505456" y="4543426"/>
                  <a:ext cx="869930" cy="289766"/>
                </a:xfrm>
                <a:prstGeom prst="rect">
                  <a:avLst/>
                </a:prstGeom>
                <a:solidFill>
                  <a:srgbClr val="5C2D9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Purple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R:92</a:t>
                  </a:r>
                  <a:r>
                    <a:rPr lang="en-US" sz="5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G:45 B:145</a:t>
                  </a:r>
                  <a:endParaRPr lang="en-US" sz="5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3" name="Rectangle 42"/>
                <p:cNvSpPr/>
                <p:nvPr userDrawn="1"/>
              </p:nvSpPr>
              <p:spPr bwMode="auto">
                <a:xfrm>
                  <a:off x="3413144" y="4882896"/>
                  <a:ext cx="869930" cy="28976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Dark Gray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80 G:80 B:80</a:t>
                  </a:r>
                  <a:endPara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4" name="Rectangle 43"/>
                <p:cNvSpPr/>
                <p:nvPr userDrawn="1"/>
              </p:nvSpPr>
              <p:spPr bwMode="auto">
                <a:xfrm>
                  <a:off x="2505456" y="4882895"/>
                  <a:ext cx="869930" cy="289766"/>
                </a:xfrm>
                <a:prstGeom prst="rect">
                  <a:avLst/>
                </a:prstGeom>
                <a:solidFill>
                  <a:srgbClr val="73737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Gray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115 G:115 B:115</a:t>
                  </a:r>
                  <a:endPara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27" name="Group 26"/>
              <p:cNvGrpSpPr/>
              <p:nvPr userDrawn="1"/>
            </p:nvGrpSpPr>
            <p:grpSpPr>
              <a:xfrm rot="5400000">
                <a:off x="10970856" y="3489620"/>
                <a:ext cx="3925458" cy="629233"/>
                <a:chOff x="3254158" y="4203959"/>
                <a:chExt cx="3925458" cy="629233"/>
              </a:xfrm>
            </p:grpSpPr>
            <p:sp>
              <p:nvSpPr>
                <p:cNvPr id="33" name="Rectangle 32"/>
                <p:cNvSpPr/>
                <p:nvPr userDrawn="1"/>
              </p:nvSpPr>
              <p:spPr bwMode="auto">
                <a:xfrm>
                  <a:off x="5395286" y="4543426"/>
                  <a:ext cx="869930" cy="289766"/>
                </a:xfrm>
                <a:prstGeom prst="rect">
                  <a:avLst/>
                </a:prstGeom>
                <a:solidFill>
                  <a:srgbClr val="FFB90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Yellow</a:t>
                  </a:r>
                </a:p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kern="1200" dirty="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R:255 G:185 B:0</a:t>
                  </a:r>
                </a:p>
              </p:txBody>
            </p:sp>
            <p:sp>
              <p:nvSpPr>
                <p:cNvPr id="34" name="Rectangle 33"/>
                <p:cNvSpPr/>
                <p:nvPr userDrawn="1"/>
              </p:nvSpPr>
              <p:spPr bwMode="auto">
                <a:xfrm>
                  <a:off x="6309686" y="4543426"/>
                  <a:ext cx="869930" cy="289766"/>
                </a:xfrm>
                <a:prstGeom prst="rect">
                  <a:avLst/>
                </a:prstGeom>
                <a:solidFill>
                  <a:srgbClr val="D83B0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Orange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216 G:59 B:1</a:t>
                  </a:r>
                </a:p>
              </p:txBody>
            </p:sp>
            <p:sp>
              <p:nvSpPr>
                <p:cNvPr id="35" name="Rectangle 34"/>
                <p:cNvSpPr/>
                <p:nvPr userDrawn="1"/>
              </p:nvSpPr>
              <p:spPr bwMode="auto">
                <a:xfrm>
                  <a:off x="3254158" y="4203959"/>
                  <a:ext cx="869930" cy="289766"/>
                </a:xfrm>
                <a:prstGeom prst="rect">
                  <a:avLst/>
                </a:prstGeom>
                <a:solidFill>
                  <a:srgbClr val="00827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Teal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R:0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G:130 B:114</a:t>
                  </a:r>
                  <a:endPara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28" name="TextBox 27"/>
              <p:cNvSpPr txBox="1"/>
              <p:nvPr userDrawn="1"/>
            </p:nvSpPr>
            <p:spPr>
              <a:xfrm rot="5400000">
                <a:off x="12988035" y="260168"/>
                <a:ext cx="843501" cy="323165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00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Main colors</a:t>
                </a:r>
              </a:p>
            </p:txBody>
          </p:sp>
          <p:sp>
            <p:nvSpPr>
              <p:cNvPr id="32" name="TextBox 31"/>
              <p:cNvSpPr txBox="1"/>
              <p:nvPr userDrawn="1"/>
            </p:nvSpPr>
            <p:spPr>
              <a:xfrm rot="5400000">
                <a:off x="11742070" y="4230580"/>
                <a:ext cx="2656496" cy="323165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00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Secondary colors (use only when</a:t>
                </a:r>
                <a:r>
                  <a:rPr lang="en-US" sz="1000" baseline="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 necessary)</a:t>
                </a:r>
                <a:endParaRPr lang="en-US" sz="10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</p:grpSp>
        <p:sp>
          <p:nvSpPr>
            <p:cNvPr id="19" name="Rectangle 18"/>
            <p:cNvSpPr/>
            <p:nvPr userDrawn="1"/>
          </p:nvSpPr>
          <p:spPr bwMode="auto">
            <a:xfrm rot="5400000">
              <a:off x="12328885" y="3356233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Cyan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500" baseline="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0 G:188 B:242</a:t>
              </a:r>
              <a:endParaRPr lang="en-US" sz="500" dirty="0">
                <a:gradFill>
                  <a:gsLst>
                    <a:gs pos="7965">
                      <a:srgbClr val="000000"/>
                    </a:gs>
                    <a:gs pos="28319">
                      <a:srgbClr val="000000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71E663B6-A6FF-2184-5906-4AA4AF51F149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190500" y="6651625"/>
            <a:ext cx="1019175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0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Sensitivity: Internal</a:t>
            </a:r>
          </a:p>
        </p:txBody>
      </p:sp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69" r:id="rId1"/>
    <p:sldLayoutId id="2147484382" r:id="rId2"/>
    <p:sldLayoutId id="2147484300" r:id="rId3"/>
    <p:sldLayoutId id="2147484295" r:id="rId4"/>
    <p:sldLayoutId id="2147484240" r:id="rId5"/>
    <p:sldLayoutId id="2147484296" r:id="rId6"/>
    <p:sldLayoutId id="2147484241" r:id="rId7"/>
    <p:sldLayoutId id="2147484297" r:id="rId8"/>
    <p:sldLayoutId id="2147484244" r:id="rId9"/>
    <p:sldLayoutId id="2147484298" r:id="rId10"/>
    <p:sldLayoutId id="2147484245" r:id="rId11"/>
    <p:sldLayoutId id="2147484247" r:id="rId12"/>
    <p:sldLayoutId id="2147484337" r:id="rId13"/>
    <p:sldLayoutId id="2147484378" r:id="rId14"/>
    <p:sldLayoutId id="2147484249" r:id="rId15"/>
    <p:sldLayoutId id="2147484301" r:id="rId16"/>
    <p:sldLayoutId id="2147484252" r:id="rId17"/>
    <p:sldLayoutId id="2147484251" r:id="rId18"/>
    <p:sldLayoutId id="2147484254" r:id="rId19"/>
    <p:sldLayoutId id="2147484257" r:id="rId20"/>
    <p:sldLayoutId id="2147484377" r:id="rId21"/>
    <p:sldLayoutId id="2147484380" r:id="rId22"/>
    <p:sldLayoutId id="2147484258" r:id="rId23"/>
    <p:sldLayoutId id="2147484260" r:id="rId24"/>
    <p:sldLayoutId id="2147484299" r:id="rId25"/>
    <p:sldLayoutId id="2147484376" r:id="rId26"/>
    <p:sldLayoutId id="2147484381" r:id="rId27"/>
    <p:sldLayoutId id="2147484383" r:id="rId28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n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marL="342900" marR="0" lvl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</a:pPr>
            <a:r>
              <a:rPr lang="en-US" dirty="0"/>
              <a:t>Click to edit Master text styles</a:t>
            </a:r>
          </a:p>
          <a:p>
            <a:pPr marL="584200" marR="0" lvl="1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</a:pPr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64" name="Group 63"/>
          <p:cNvGrpSpPr/>
          <p:nvPr userDrawn="1"/>
        </p:nvGrpSpPr>
        <p:grpSpPr>
          <a:xfrm>
            <a:off x="12618967" y="0"/>
            <a:ext cx="952401" cy="5766966"/>
            <a:chOff x="12618967" y="0"/>
            <a:chExt cx="952401" cy="5766966"/>
          </a:xfrm>
        </p:grpSpPr>
        <p:grpSp>
          <p:nvGrpSpPr>
            <p:cNvPr id="65" name="Group 64"/>
            <p:cNvGrpSpPr/>
            <p:nvPr userDrawn="1"/>
          </p:nvGrpSpPr>
          <p:grpSpPr>
            <a:xfrm>
              <a:off x="12618967" y="0"/>
              <a:ext cx="952401" cy="5766966"/>
              <a:chOff x="12618967" y="0"/>
              <a:chExt cx="952401" cy="5766966"/>
            </a:xfrm>
          </p:grpSpPr>
          <p:grpSp>
            <p:nvGrpSpPr>
              <p:cNvPr id="67" name="Group 66"/>
              <p:cNvGrpSpPr/>
              <p:nvPr userDrawn="1"/>
            </p:nvGrpSpPr>
            <p:grpSpPr>
              <a:xfrm rot="5400000">
                <a:off x="11582059" y="1045293"/>
                <a:ext cx="2703052" cy="629236"/>
                <a:chOff x="1586734" y="4543426"/>
                <a:chExt cx="2703052" cy="629236"/>
              </a:xfrm>
            </p:grpSpPr>
            <p:sp>
              <p:nvSpPr>
                <p:cNvPr id="74" name="Rectangle 73"/>
                <p:cNvSpPr/>
                <p:nvPr userDrawn="1"/>
              </p:nvSpPr>
              <p:spPr bwMode="auto">
                <a:xfrm>
                  <a:off x="1586734" y="4543427"/>
                  <a:ext cx="869930" cy="289766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Blue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G:120 B:215</a:t>
                  </a:r>
                  <a:endPara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75" name="Rectangle 74"/>
                <p:cNvSpPr/>
                <p:nvPr userDrawn="1"/>
              </p:nvSpPr>
              <p:spPr bwMode="auto">
                <a:xfrm>
                  <a:off x="3419856" y="4543428"/>
                  <a:ext cx="869930" cy="289766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Cyan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G:188 B:242</a:t>
                  </a:r>
                  <a:endParaRPr lang="en-US" sz="500" dirty="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76" name="Rectangle 75"/>
                <p:cNvSpPr/>
                <p:nvPr userDrawn="1"/>
              </p:nvSpPr>
              <p:spPr bwMode="auto">
                <a:xfrm>
                  <a:off x="1586734" y="4882896"/>
                  <a:ext cx="869930" cy="289766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Light Gray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210 G:210 B:210</a:t>
                  </a:r>
                  <a:endParaRPr lang="en-US" sz="500" dirty="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77" name="Rectangle 76"/>
                <p:cNvSpPr/>
                <p:nvPr userDrawn="1"/>
              </p:nvSpPr>
              <p:spPr bwMode="auto">
                <a:xfrm>
                  <a:off x="2505456" y="4543426"/>
                  <a:ext cx="869930" cy="289766"/>
                </a:xfrm>
                <a:prstGeom prst="rect">
                  <a:avLst/>
                </a:prstGeom>
                <a:solidFill>
                  <a:srgbClr val="5C2D9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Purple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R:92</a:t>
                  </a:r>
                  <a:r>
                    <a:rPr lang="en-US" sz="5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G:45 B:145</a:t>
                  </a:r>
                  <a:endParaRPr lang="en-US" sz="5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78" name="Rectangle 77"/>
                <p:cNvSpPr/>
                <p:nvPr userDrawn="1"/>
              </p:nvSpPr>
              <p:spPr bwMode="auto">
                <a:xfrm>
                  <a:off x="3413144" y="4882896"/>
                  <a:ext cx="869930" cy="28976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Dark Gray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80 G:80 B:80</a:t>
                  </a:r>
                  <a:endPara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79" name="Rectangle 78"/>
                <p:cNvSpPr/>
                <p:nvPr userDrawn="1"/>
              </p:nvSpPr>
              <p:spPr bwMode="auto">
                <a:xfrm>
                  <a:off x="2505456" y="4882895"/>
                  <a:ext cx="869930" cy="289766"/>
                </a:xfrm>
                <a:prstGeom prst="rect">
                  <a:avLst/>
                </a:prstGeom>
                <a:solidFill>
                  <a:srgbClr val="73737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Gray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115 G:115 B:115</a:t>
                  </a:r>
                  <a:endPara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68" name="Group 67"/>
              <p:cNvGrpSpPr/>
              <p:nvPr userDrawn="1"/>
            </p:nvGrpSpPr>
            <p:grpSpPr>
              <a:xfrm rot="5400000">
                <a:off x="10970856" y="3489620"/>
                <a:ext cx="3925458" cy="629233"/>
                <a:chOff x="3254158" y="4203959"/>
                <a:chExt cx="3925458" cy="629233"/>
              </a:xfrm>
            </p:grpSpPr>
            <p:sp>
              <p:nvSpPr>
                <p:cNvPr id="71" name="Rectangle 70"/>
                <p:cNvSpPr/>
                <p:nvPr userDrawn="1"/>
              </p:nvSpPr>
              <p:spPr bwMode="auto">
                <a:xfrm>
                  <a:off x="5395286" y="4543426"/>
                  <a:ext cx="869930" cy="289766"/>
                </a:xfrm>
                <a:prstGeom prst="rect">
                  <a:avLst/>
                </a:prstGeom>
                <a:solidFill>
                  <a:srgbClr val="FFB90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Yellow</a:t>
                  </a:r>
                </a:p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kern="1200" dirty="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R:255 G:185 B:0</a:t>
                  </a:r>
                </a:p>
              </p:txBody>
            </p:sp>
            <p:sp>
              <p:nvSpPr>
                <p:cNvPr id="72" name="Rectangle 71"/>
                <p:cNvSpPr/>
                <p:nvPr userDrawn="1"/>
              </p:nvSpPr>
              <p:spPr bwMode="auto">
                <a:xfrm>
                  <a:off x="6309686" y="4543426"/>
                  <a:ext cx="869930" cy="289766"/>
                </a:xfrm>
                <a:prstGeom prst="rect">
                  <a:avLst/>
                </a:prstGeom>
                <a:solidFill>
                  <a:srgbClr val="D83B0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Orange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216 G:59 B:1</a:t>
                  </a:r>
                </a:p>
              </p:txBody>
            </p:sp>
            <p:sp>
              <p:nvSpPr>
                <p:cNvPr id="73" name="Rectangle 72"/>
                <p:cNvSpPr/>
                <p:nvPr userDrawn="1"/>
              </p:nvSpPr>
              <p:spPr bwMode="auto">
                <a:xfrm>
                  <a:off x="3254158" y="4203959"/>
                  <a:ext cx="869930" cy="289766"/>
                </a:xfrm>
                <a:prstGeom prst="rect">
                  <a:avLst/>
                </a:prstGeom>
                <a:solidFill>
                  <a:srgbClr val="00827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Teal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R:0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G:130 B:114</a:t>
                  </a:r>
                  <a:endPara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69" name="TextBox 68"/>
              <p:cNvSpPr txBox="1"/>
              <p:nvPr userDrawn="1"/>
            </p:nvSpPr>
            <p:spPr>
              <a:xfrm rot="5400000">
                <a:off x="12988035" y="260168"/>
                <a:ext cx="843501" cy="323165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000" dirty="0">
                    <a:solidFill>
                      <a:schemeClr val="bg1"/>
                    </a:solidFill>
                  </a:rPr>
                  <a:t>Main colors</a:t>
                </a:r>
              </a:p>
            </p:txBody>
          </p:sp>
          <p:sp>
            <p:nvSpPr>
              <p:cNvPr id="70" name="TextBox 69"/>
              <p:cNvSpPr txBox="1"/>
              <p:nvPr userDrawn="1"/>
            </p:nvSpPr>
            <p:spPr>
              <a:xfrm rot="5400000">
                <a:off x="11742070" y="4230580"/>
                <a:ext cx="2656496" cy="323165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000" dirty="0">
                    <a:solidFill>
                      <a:schemeClr val="bg1"/>
                    </a:solidFill>
                  </a:rPr>
                  <a:t>Secondary colors (use only when</a:t>
                </a:r>
                <a:r>
                  <a:rPr lang="en-US" sz="1000" baseline="0" dirty="0">
                    <a:solidFill>
                      <a:schemeClr val="bg1"/>
                    </a:solidFill>
                  </a:rPr>
                  <a:t> necessary)</a:t>
                </a:r>
                <a:endParaRPr lang="en-US" sz="10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66" name="Rectangle 65"/>
            <p:cNvSpPr/>
            <p:nvPr userDrawn="1"/>
          </p:nvSpPr>
          <p:spPr bwMode="auto">
            <a:xfrm rot="5400000">
              <a:off x="12328885" y="3356233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Cyan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500" baseline="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0 G:188 B:242</a:t>
              </a:r>
              <a:endParaRPr lang="en-US" sz="500" dirty="0">
                <a:gradFill>
                  <a:gsLst>
                    <a:gs pos="7965">
                      <a:srgbClr val="000000"/>
                    </a:gs>
                    <a:gs pos="28319">
                      <a:srgbClr val="000000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6CF06754-E171-F5EE-CD5B-690CD824FAD8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190500" y="6651625"/>
            <a:ext cx="1019175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0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Sensitivity: Internal</a:t>
            </a:r>
          </a:p>
        </p:txBody>
      </p:sp>
    </p:spTree>
    <p:extLst>
      <p:ext uri="{BB962C8B-B14F-4D97-AF65-F5344CB8AC3E}">
        <p14:creationId xmlns:p14="http://schemas.microsoft.com/office/powerpoint/2010/main" val="346012077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338" r:id="rId1"/>
    <p:sldLayoutId id="2147484311" r:id="rId2"/>
    <p:sldLayoutId id="2147484312" r:id="rId3"/>
    <p:sldLayoutId id="2147484313" r:id="rId4"/>
    <p:sldLayoutId id="2147484314" r:id="rId5"/>
    <p:sldLayoutId id="2147484315" r:id="rId6"/>
    <p:sldLayoutId id="2147484316" r:id="rId7"/>
    <p:sldLayoutId id="2147484327" r:id="rId8"/>
    <p:sldLayoutId id="2147484328" r:id="rId9"/>
    <p:sldLayoutId id="2147484329" r:id="rId10"/>
    <p:sldLayoutId id="2147484330" r:id="rId11"/>
    <p:sldLayoutId id="2147484331" r:id="rId12"/>
    <p:sldLayoutId id="2147484317" r:id="rId13"/>
    <p:sldLayoutId id="2147484332" r:id="rId14"/>
    <p:sldLayoutId id="2147484333" r:id="rId15"/>
    <p:sldLayoutId id="2147484334" r:id="rId16"/>
    <p:sldLayoutId id="2147484346" r:id="rId17"/>
    <p:sldLayoutId id="2147484336" r:id="rId18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n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lang="en-US" sz="4000" kern="1200" spc="0" baseline="0" dirty="0" smtClean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lang="en-US" sz="2400" kern="1200" spc="0" baseline="0" dirty="0" smtClean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cookbook.openai.com/examples/how_to_call_functions_with_chat_models" TargetMode="External"/><Relationship Id="rId2" Type="http://schemas.openxmlformats.org/officeDocument/2006/relationships/hyperlink" Target="https://platform.openai.com/docs/guides/function-calling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ithub.com/Azure/azure-sdk-for-net/blob/main/sdk/openai/Azure.AI.OpenAI/README.md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656196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function calling.. continue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3135" y="1900237"/>
            <a:ext cx="11734798" cy="3674852"/>
          </a:xfrm>
        </p:spPr>
        <p:txBody>
          <a:bodyPr/>
          <a:lstStyle/>
          <a:p>
            <a:r>
              <a:rPr lang="en-US" sz="3600" dirty="0"/>
              <a:t>Along with user prompt </a:t>
            </a:r>
            <a:r>
              <a:rPr lang="en-US" sz="3600" b="1" i="1" dirty="0"/>
              <a:t>send to </a:t>
            </a:r>
            <a:r>
              <a:rPr lang="en-US" sz="3600" b="1" i="1" dirty="0" err="1"/>
              <a:t>chatGPT</a:t>
            </a:r>
            <a:r>
              <a:rPr lang="en-US" sz="3600" b="1" i="1" dirty="0"/>
              <a:t> a list of functions definition </a:t>
            </a:r>
            <a:r>
              <a:rPr lang="en-US" sz="3600" dirty="0"/>
              <a:t>(using</a:t>
            </a:r>
            <a:r>
              <a:rPr lang="en-US" sz="3600" b="1" i="1" dirty="0"/>
              <a:t> </a:t>
            </a:r>
            <a:r>
              <a:rPr lang="en-US" sz="3600" dirty="0"/>
              <a:t>Json schema syntax)</a:t>
            </a:r>
          </a:p>
          <a:p>
            <a:endParaRPr lang="en-US" sz="3600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a  signature with description of the goal of the function and its parameters </a:t>
            </a:r>
            <a:br>
              <a:rPr lang="en-US" sz="2400" dirty="0"/>
            </a:br>
            <a:r>
              <a:rPr lang="en-US" sz="2400" dirty="0"/>
              <a:t>(e.g. : temperature given a town name)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Json schema syntax is part of the </a:t>
            </a:r>
            <a:r>
              <a:rPr lang="en-US" sz="2400" dirty="0" err="1"/>
              <a:t>OpenApi</a:t>
            </a:r>
            <a:r>
              <a:rPr lang="en-US" sz="2400" dirty="0"/>
              <a:t> specification to define input and output </a:t>
            </a:r>
            <a:r>
              <a:rPr lang="en-US" sz="2400" dirty="0" err="1"/>
              <a:t>dtos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55719233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15E1604-86AC-2490-62ED-4A5C351823E7}"/>
              </a:ext>
            </a:extLst>
          </p:cNvPr>
          <p:cNvSpPr txBox="1"/>
          <p:nvPr/>
        </p:nvSpPr>
        <p:spPr>
          <a:xfrm>
            <a:off x="467183" y="436329"/>
            <a:ext cx="11453024" cy="5568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36" dirty="0"/>
              <a:t>{</a:t>
            </a:r>
          </a:p>
          <a:p>
            <a:r>
              <a:rPr lang="en-US" sz="1836" dirty="0"/>
              <a:t>        "type": "function",</a:t>
            </a:r>
          </a:p>
          <a:p>
            <a:r>
              <a:rPr lang="en-US" sz="1836" dirty="0"/>
              <a:t>        "function": {</a:t>
            </a:r>
          </a:p>
          <a:p>
            <a:r>
              <a:rPr lang="en-US" sz="1836" dirty="0"/>
              <a:t>            "name": "get-weather",</a:t>
            </a:r>
          </a:p>
          <a:p>
            <a:r>
              <a:rPr lang="en-US" sz="1836" i="1" dirty="0">
                <a:highlight>
                  <a:srgbClr val="FFFF00"/>
                </a:highlight>
              </a:rPr>
              <a:t>            "description": "Get the current weather",</a:t>
            </a:r>
          </a:p>
          <a:p>
            <a:r>
              <a:rPr lang="en-US" sz="1836" dirty="0"/>
              <a:t>            "parameters": {</a:t>
            </a:r>
          </a:p>
          <a:p>
            <a:r>
              <a:rPr lang="en-US" sz="1836" dirty="0"/>
              <a:t>                "type": "object",</a:t>
            </a:r>
          </a:p>
          <a:p>
            <a:r>
              <a:rPr lang="en-US" sz="1836" dirty="0"/>
              <a:t>                "properties": {</a:t>
            </a:r>
          </a:p>
          <a:p>
            <a:r>
              <a:rPr lang="en-US" sz="1836" dirty="0"/>
              <a:t>                    "location": {</a:t>
            </a:r>
          </a:p>
          <a:p>
            <a:r>
              <a:rPr lang="en-US" sz="1836" dirty="0"/>
              <a:t>                        "type": "string",</a:t>
            </a:r>
          </a:p>
          <a:p>
            <a:r>
              <a:rPr lang="en-US" sz="1836" i="1" dirty="0">
                <a:highlight>
                  <a:srgbClr val="FFFF00"/>
                </a:highlight>
              </a:rPr>
              <a:t>                        "description": "The city or state the user want to know the current weather. IMPORTANT : Assistant must ask the user a value for location if not provided in the conversation. Assistant MUST NOT make up one",</a:t>
            </a:r>
          </a:p>
          <a:p>
            <a:r>
              <a:rPr lang="en-US" sz="1836" dirty="0"/>
              <a:t>                    }</a:t>
            </a:r>
          </a:p>
          <a:p>
            <a:r>
              <a:rPr lang="en-US" sz="1836" dirty="0"/>
              <a:t>                },</a:t>
            </a:r>
          </a:p>
          <a:p>
            <a:r>
              <a:rPr lang="en-US" sz="1836" i="1" dirty="0">
                <a:highlight>
                  <a:srgbClr val="FFFF00"/>
                </a:highlight>
              </a:rPr>
              <a:t>                "required": ["location"]</a:t>
            </a:r>
          </a:p>
          <a:p>
            <a:r>
              <a:rPr lang="en-US" sz="1836" dirty="0"/>
              <a:t>            },</a:t>
            </a:r>
          </a:p>
          <a:p>
            <a:r>
              <a:rPr lang="en-US" sz="1836" dirty="0"/>
              <a:t>        }</a:t>
            </a:r>
          </a:p>
          <a:p>
            <a:r>
              <a:rPr lang="en-US" sz="1836" dirty="0"/>
              <a:t>    },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1FF27F2-3810-9393-5046-13F258796858}"/>
              </a:ext>
            </a:extLst>
          </p:cNvPr>
          <p:cNvSpPr txBox="1"/>
          <p:nvPr/>
        </p:nvSpPr>
        <p:spPr>
          <a:xfrm>
            <a:off x="970789" y="5791466"/>
            <a:ext cx="5923230" cy="3823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36" dirty="0"/>
              <a:t>Note: no need to document the corresponding output</a:t>
            </a:r>
          </a:p>
        </p:txBody>
      </p:sp>
    </p:spTree>
    <p:extLst>
      <p:ext uri="{BB962C8B-B14F-4D97-AF65-F5344CB8AC3E}">
        <p14:creationId xmlns:p14="http://schemas.microsoft.com/office/powerpoint/2010/main" val="11566571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2C41E20-70BB-EE57-9DCE-0A2EB43DD90C}"/>
              </a:ext>
            </a:extLst>
          </p:cNvPr>
          <p:cNvSpPr/>
          <p:nvPr/>
        </p:nvSpPr>
        <p:spPr>
          <a:xfrm>
            <a:off x="2430785" y="1519001"/>
            <a:ext cx="68448" cy="477821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99E4A24-FC9F-6330-38DB-0C5A5C651D38}"/>
              </a:ext>
            </a:extLst>
          </p:cNvPr>
          <p:cNvSpPr/>
          <p:nvPr/>
        </p:nvSpPr>
        <p:spPr>
          <a:xfrm>
            <a:off x="5401141" y="1519000"/>
            <a:ext cx="68448" cy="477821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8FDA0C5-011A-F09B-A043-ADB488DCB00A}"/>
              </a:ext>
            </a:extLst>
          </p:cNvPr>
          <p:cNvSpPr/>
          <p:nvPr/>
        </p:nvSpPr>
        <p:spPr>
          <a:xfrm>
            <a:off x="11408873" y="1471048"/>
            <a:ext cx="68448" cy="477821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FEC4BBE-27D9-E350-0349-13D0767633A6}"/>
              </a:ext>
            </a:extLst>
          </p:cNvPr>
          <p:cNvCxnSpPr>
            <a:cxnSpLocks/>
          </p:cNvCxnSpPr>
          <p:nvPr/>
        </p:nvCxnSpPr>
        <p:spPr>
          <a:xfrm>
            <a:off x="197670" y="2002102"/>
            <a:ext cx="514857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61075B4-FB28-400F-F4C3-BACA2B9C5EDE}"/>
              </a:ext>
            </a:extLst>
          </p:cNvPr>
          <p:cNvCxnSpPr>
            <a:cxnSpLocks/>
          </p:cNvCxnSpPr>
          <p:nvPr/>
        </p:nvCxnSpPr>
        <p:spPr>
          <a:xfrm flipH="1">
            <a:off x="225477" y="2191760"/>
            <a:ext cx="51207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18E9915-9753-E859-E47D-93D021D62978}"/>
              </a:ext>
            </a:extLst>
          </p:cNvPr>
          <p:cNvCxnSpPr>
            <a:cxnSpLocks/>
          </p:cNvCxnSpPr>
          <p:nvPr/>
        </p:nvCxnSpPr>
        <p:spPr>
          <a:xfrm>
            <a:off x="197670" y="3244146"/>
            <a:ext cx="514857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67890AF-F2BB-2671-5A2D-8044C740D1F9}"/>
              </a:ext>
            </a:extLst>
          </p:cNvPr>
          <p:cNvCxnSpPr>
            <a:cxnSpLocks/>
          </p:cNvCxnSpPr>
          <p:nvPr/>
        </p:nvCxnSpPr>
        <p:spPr>
          <a:xfrm flipH="1">
            <a:off x="2499233" y="3495123"/>
            <a:ext cx="285057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1E74C8A-D851-75A6-8BD3-16A2FDFCAEFA}"/>
              </a:ext>
            </a:extLst>
          </p:cNvPr>
          <p:cNvCxnSpPr>
            <a:cxnSpLocks/>
          </p:cNvCxnSpPr>
          <p:nvPr/>
        </p:nvCxnSpPr>
        <p:spPr>
          <a:xfrm>
            <a:off x="2550569" y="3675995"/>
            <a:ext cx="876989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D6A7CFC-387A-F949-91EA-8B1E6DE2AAB1}"/>
              </a:ext>
            </a:extLst>
          </p:cNvPr>
          <p:cNvCxnSpPr/>
          <p:nvPr/>
        </p:nvCxnSpPr>
        <p:spPr>
          <a:xfrm>
            <a:off x="2550569" y="4511861"/>
            <a:ext cx="285057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0546C6C-EB6E-E579-B98D-21932CC631D0}"/>
              </a:ext>
            </a:extLst>
          </p:cNvPr>
          <p:cNvCxnSpPr>
            <a:cxnSpLocks/>
          </p:cNvCxnSpPr>
          <p:nvPr/>
        </p:nvCxnSpPr>
        <p:spPr>
          <a:xfrm flipH="1" flipV="1">
            <a:off x="225476" y="5617009"/>
            <a:ext cx="5175665" cy="520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9996111-4D26-9D58-B814-97E8B02EFC58}"/>
              </a:ext>
            </a:extLst>
          </p:cNvPr>
          <p:cNvCxnSpPr>
            <a:cxnSpLocks/>
          </p:cNvCxnSpPr>
          <p:nvPr/>
        </p:nvCxnSpPr>
        <p:spPr>
          <a:xfrm flipH="1">
            <a:off x="2550569" y="3908103"/>
            <a:ext cx="876989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0" name="Callout: Line with Border and Accent Bar 19">
            <a:extLst>
              <a:ext uri="{FF2B5EF4-FFF2-40B4-BE49-F238E27FC236}">
                <a16:creationId xmlns:a16="http://schemas.microsoft.com/office/drawing/2014/main" id="{4E8EA378-9474-8650-375A-B9C5F80CE253}"/>
              </a:ext>
            </a:extLst>
          </p:cNvPr>
          <p:cNvSpPr/>
          <p:nvPr/>
        </p:nvSpPr>
        <p:spPr>
          <a:xfrm>
            <a:off x="3371945" y="1158626"/>
            <a:ext cx="1989286" cy="624844"/>
          </a:xfrm>
          <a:prstGeom prst="accentBorderCallout1">
            <a:avLst>
              <a:gd name="adj1" fmla="val 18750"/>
              <a:gd name="adj2" fmla="val -8333"/>
              <a:gd name="adj3" fmla="val 128932"/>
              <a:gd name="adj4" fmla="val -37868"/>
            </a:avLst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- function: get-weather {…}</a:t>
            </a:r>
            <a:br>
              <a:rPr lang="en-US" sz="1100" dirty="0">
                <a:solidFill>
                  <a:schemeClr val="tx1"/>
                </a:solidFill>
              </a:rPr>
            </a:br>
            <a:r>
              <a:rPr lang="en-US" sz="1100" dirty="0">
                <a:solidFill>
                  <a:schemeClr val="tx1"/>
                </a:solidFill>
              </a:rPr>
              <a:t>- user : "how is the weather today?"</a:t>
            </a:r>
          </a:p>
        </p:txBody>
      </p:sp>
      <p:sp>
        <p:nvSpPr>
          <p:cNvPr id="21" name="Callout: Line with Border and Accent Bar 20">
            <a:extLst>
              <a:ext uri="{FF2B5EF4-FFF2-40B4-BE49-F238E27FC236}">
                <a16:creationId xmlns:a16="http://schemas.microsoft.com/office/drawing/2014/main" id="{46509E57-EC1E-77E4-E8A6-2472D2ED7B5D}"/>
              </a:ext>
            </a:extLst>
          </p:cNvPr>
          <p:cNvSpPr/>
          <p:nvPr/>
        </p:nvSpPr>
        <p:spPr>
          <a:xfrm>
            <a:off x="3371945" y="2274396"/>
            <a:ext cx="1903709" cy="839914"/>
          </a:xfrm>
          <a:prstGeom prst="accentBorderCallout1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- function: get-weather {…}</a:t>
            </a:r>
            <a:br>
              <a:rPr lang="en-US" sz="1100" dirty="0">
                <a:solidFill>
                  <a:schemeClr val="tx1"/>
                </a:solidFill>
              </a:rPr>
            </a:br>
            <a:r>
              <a:rPr lang="en-US" sz="1100" dirty="0">
                <a:solidFill>
                  <a:schemeClr val="tx1"/>
                </a:solidFill>
              </a:rPr>
              <a:t>- conversation history </a:t>
            </a:r>
            <a:br>
              <a:rPr lang="en-US" sz="1100" dirty="0">
                <a:solidFill>
                  <a:schemeClr val="tx1"/>
                </a:solidFill>
              </a:rPr>
            </a:br>
            <a:r>
              <a:rPr lang="en-US" sz="1100" dirty="0">
                <a:solidFill>
                  <a:schemeClr val="tx1"/>
                </a:solidFill>
              </a:rPr>
              <a:t>- user: "London "</a:t>
            </a:r>
          </a:p>
        </p:txBody>
      </p:sp>
      <p:sp>
        <p:nvSpPr>
          <p:cNvPr id="22" name="Callout: Line with Border and Accent Bar 21">
            <a:extLst>
              <a:ext uri="{FF2B5EF4-FFF2-40B4-BE49-F238E27FC236}">
                <a16:creationId xmlns:a16="http://schemas.microsoft.com/office/drawing/2014/main" id="{9E28DCCE-A049-6E38-B24B-ED2ADEEDD4F4}"/>
              </a:ext>
            </a:extLst>
          </p:cNvPr>
          <p:cNvSpPr/>
          <p:nvPr/>
        </p:nvSpPr>
        <p:spPr>
          <a:xfrm>
            <a:off x="7070273" y="1145533"/>
            <a:ext cx="1839539" cy="624844"/>
          </a:xfrm>
          <a:prstGeom prst="accentBorderCallout1">
            <a:avLst>
              <a:gd name="adj1" fmla="val 18750"/>
              <a:gd name="adj2" fmla="val -8333"/>
              <a:gd name="adj3" fmla="val 157667"/>
              <a:gd name="adj4" fmla="val -117724"/>
            </a:avLst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A: Please specify the location </a:t>
            </a:r>
          </a:p>
        </p:txBody>
      </p:sp>
      <p:sp>
        <p:nvSpPr>
          <p:cNvPr id="23" name="Callout: Line with Border and Accent Bar 22">
            <a:extLst>
              <a:ext uri="{FF2B5EF4-FFF2-40B4-BE49-F238E27FC236}">
                <a16:creationId xmlns:a16="http://schemas.microsoft.com/office/drawing/2014/main" id="{2D496048-2991-5838-D924-F459D741EF4F}"/>
              </a:ext>
            </a:extLst>
          </p:cNvPr>
          <p:cNvSpPr/>
          <p:nvPr/>
        </p:nvSpPr>
        <p:spPr>
          <a:xfrm>
            <a:off x="6910562" y="2286259"/>
            <a:ext cx="1839539" cy="624844"/>
          </a:xfrm>
          <a:prstGeom prst="accentBorderCallout1">
            <a:avLst>
              <a:gd name="adj1" fmla="val 18750"/>
              <a:gd name="adj2" fmla="val -8333"/>
              <a:gd name="adj3" fmla="val 189180"/>
              <a:gd name="adj4" fmla="val -106240"/>
            </a:avLst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A: function "get-weather"</a:t>
            </a:r>
            <a:br>
              <a:rPr lang="en-US" sz="1100" dirty="0">
                <a:solidFill>
                  <a:schemeClr val="tx1"/>
                </a:solidFill>
              </a:rPr>
            </a:br>
            <a:r>
              <a:rPr lang="en-US" sz="1100" i="1" dirty="0">
                <a:solidFill>
                  <a:schemeClr val="tx1"/>
                </a:solidFill>
              </a:rPr>
              <a:t>{ "location" : "London" }</a:t>
            </a:r>
            <a:br>
              <a:rPr lang="en-US" sz="1100" i="1" dirty="0">
                <a:solidFill>
                  <a:schemeClr val="tx1"/>
                </a:solidFill>
              </a:rPr>
            </a:br>
            <a:endParaRPr lang="en-US" sz="1100" i="1" dirty="0">
              <a:solidFill>
                <a:schemeClr val="tx1"/>
              </a:solidFill>
            </a:endParaRPr>
          </a:p>
        </p:txBody>
      </p:sp>
      <p:sp>
        <p:nvSpPr>
          <p:cNvPr id="24" name="Callout: Line with Border and Accent Bar 23">
            <a:extLst>
              <a:ext uri="{FF2B5EF4-FFF2-40B4-BE49-F238E27FC236}">
                <a16:creationId xmlns:a16="http://schemas.microsoft.com/office/drawing/2014/main" id="{B2B952EF-A129-7035-4FC4-9A7F7E784ABD}"/>
              </a:ext>
            </a:extLst>
          </p:cNvPr>
          <p:cNvSpPr/>
          <p:nvPr/>
        </p:nvSpPr>
        <p:spPr>
          <a:xfrm>
            <a:off x="7005391" y="2999185"/>
            <a:ext cx="2367158" cy="624844"/>
          </a:xfrm>
          <a:prstGeom prst="accentBorderCallout1">
            <a:avLst>
              <a:gd name="adj1" fmla="val 18750"/>
              <a:gd name="adj2" fmla="val -8333"/>
              <a:gd name="adj3" fmla="val 104285"/>
              <a:gd name="adj4" fmla="val -41948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api call  : </a:t>
            </a:r>
            <a:r>
              <a:rPr lang="en-US" sz="1100" b="1" i="1" dirty="0">
                <a:solidFill>
                  <a:schemeClr val="tx1"/>
                </a:solidFill>
              </a:rPr>
              <a:t>https://../api/weather/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i="1" dirty="0">
                <a:solidFill>
                  <a:schemeClr val="tx1"/>
                </a:solidFill>
              </a:rPr>
              <a:t>{ "location" : "London" }</a:t>
            </a:r>
            <a:br>
              <a:rPr lang="en-US" sz="1100" i="1" dirty="0">
                <a:solidFill>
                  <a:schemeClr val="tx1"/>
                </a:solidFill>
              </a:rPr>
            </a:br>
            <a:endParaRPr lang="en-US" sz="1100" i="1" dirty="0">
              <a:solidFill>
                <a:schemeClr val="tx1"/>
              </a:solidFill>
            </a:endParaRPr>
          </a:p>
        </p:txBody>
      </p:sp>
      <p:sp>
        <p:nvSpPr>
          <p:cNvPr id="25" name="Callout: Line with Border and Accent Bar 24">
            <a:extLst>
              <a:ext uri="{FF2B5EF4-FFF2-40B4-BE49-F238E27FC236}">
                <a16:creationId xmlns:a16="http://schemas.microsoft.com/office/drawing/2014/main" id="{02F4EDA0-BF67-DC54-2A3B-0D6592D49E8F}"/>
              </a:ext>
            </a:extLst>
          </p:cNvPr>
          <p:cNvSpPr/>
          <p:nvPr/>
        </p:nvSpPr>
        <p:spPr>
          <a:xfrm>
            <a:off x="6806464" y="4128465"/>
            <a:ext cx="2367158" cy="624844"/>
          </a:xfrm>
          <a:prstGeom prst="accentBorderCallout1">
            <a:avLst>
              <a:gd name="adj1" fmla="val 18750"/>
              <a:gd name="adj2" fmla="val -8333"/>
              <a:gd name="adj3" fmla="val -28538"/>
              <a:gd name="adj4" fmla="val -38695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api reply  </a:t>
            </a:r>
            <a:r>
              <a:rPr lang="en-US" sz="1100" i="1" dirty="0">
                <a:solidFill>
                  <a:schemeClr val="tx1"/>
                </a:solidFill>
              </a:rPr>
              <a:t>: { "location" : "London" , "weather" : "rainy", temperature : "17" }</a:t>
            </a:r>
          </a:p>
        </p:txBody>
      </p:sp>
      <p:sp>
        <p:nvSpPr>
          <p:cNvPr id="26" name="Callout: Line with Border and Accent Bar 25">
            <a:extLst>
              <a:ext uri="{FF2B5EF4-FFF2-40B4-BE49-F238E27FC236}">
                <a16:creationId xmlns:a16="http://schemas.microsoft.com/office/drawing/2014/main" id="{7D5B9656-3FD0-2410-E578-96C420C160AD}"/>
              </a:ext>
            </a:extLst>
          </p:cNvPr>
          <p:cNvSpPr/>
          <p:nvPr/>
        </p:nvSpPr>
        <p:spPr>
          <a:xfrm>
            <a:off x="6770815" y="5160229"/>
            <a:ext cx="2367158" cy="1017708"/>
          </a:xfrm>
          <a:prstGeom prst="accentBorderCallout1">
            <a:avLst>
              <a:gd name="adj1" fmla="val 18750"/>
              <a:gd name="adj2" fmla="val -8333"/>
              <a:gd name="adj3" fmla="val -61401"/>
              <a:gd name="adj4" fmla="val -82430"/>
            </a:avLst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function: none</a:t>
            </a:r>
            <a:br>
              <a:rPr lang="en-US" sz="1100" dirty="0">
                <a:solidFill>
                  <a:schemeClr val="tx1"/>
                </a:solidFill>
              </a:rPr>
            </a:br>
            <a:r>
              <a:rPr lang="en-US" sz="1100" dirty="0">
                <a:solidFill>
                  <a:schemeClr val="tx1"/>
                </a:solidFill>
              </a:rPr>
              <a:t>conversation history </a:t>
            </a:r>
            <a:br>
              <a:rPr lang="en-US" sz="1100" dirty="0">
                <a:solidFill>
                  <a:schemeClr val="tx1"/>
                </a:solidFill>
              </a:rPr>
            </a:br>
            <a:r>
              <a:rPr lang="en-US" sz="1100" dirty="0">
                <a:solidFill>
                  <a:schemeClr val="tx1"/>
                </a:solidFill>
              </a:rPr>
              <a:t>Api reply  : </a:t>
            </a:r>
            <a:r>
              <a:rPr lang="en-US" sz="1100" i="1" dirty="0">
                <a:solidFill>
                  <a:schemeClr val="tx1"/>
                </a:solidFill>
              </a:rPr>
              <a:t>{ "location" : "London" , "weather" : "rainy", temperature : "17" }</a:t>
            </a:r>
          </a:p>
        </p:txBody>
      </p:sp>
      <p:sp>
        <p:nvSpPr>
          <p:cNvPr id="27" name="Callout: Line with Border and Accent Bar 26">
            <a:extLst>
              <a:ext uri="{FF2B5EF4-FFF2-40B4-BE49-F238E27FC236}">
                <a16:creationId xmlns:a16="http://schemas.microsoft.com/office/drawing/2014/main" id="{40FC7280-28DF-9546-F384-69DEEB8D223D}"/>
              </a:ext>
            </a:extLst>
          </p:cNvPr>
          <p:cNvSpPr/>
          <p:nvPr/>
        </p:nvSpPr>
        <p:spPr>
          <a:xfrm>
            <a:off x="6237490" y="6312180"/>
            <a:ext cx="1839539" cy="624844"/>
          </a:xfrm>
          <a:prstGeom prst="accentBorderCallout1">
            <a:avLst>
              <a:gd name="adj1" fmla="val 18750"/>
              <a:gd name="adj2" fmla="val -8333"/>
              <a:gd name="adj3" fmla="val -105218"/>
              <a:gd name="adj4" fmla="val -129031"/>
            </a:avLst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A: Today in London is rainy, with a temperature of 17 degrees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5036F75-CCD5-76D5-1F0A-859A189B45E5}"/>
              </a:ext>
            </a:extLst>
          </p:cNvPr>
          <p:cNvSpPr/>
          <p:nvPr/>
        </p:nvSpPr>
        <p:spPr>
          <a:xfrm>
            <a:off x="157028" y="1518999"/>
            <a:ext cx="68448" cy="477821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54E9031-3650-1263-FD43-B9A8323B9F60}"/>
              </a:ext>
            </a:extLst>
          </p:cNvPr>
          <p:cNvSpPr txBox="1"/>
          <p:nvPr/>
        </p:nvSpPr>
        <p:spPr>
          <a:xfrm>
            <a:off x="40662" y="1043413"/>
            <a:ext cx="1133323" cy="38230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836" dirty="0"/>
              <a:t>end-user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D988E6C-B0B4-AF30-2B35-B997AA4C4789}"/>
              </a:ext>
            </a:extLst>
          </p:cNvPr>
          <p:cNvSpPr txBox="1"/>
          <p:nvPr/>
        </p:nvSpPr>
        <p:spPr>
          <a:xfrm>
            <a:off x="1770830" y="986681"/>
            <a:ext cx="1197543" cy="38230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/>
            </a:lvl1pPr>
          </a:lstStyle>
          <a:p>
            <a:r>
              <a:rPr lang="en-US" sz="1836" dirty="0"/>
              <a:t>your app 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A9D93CF-381A-C7C0-5DD8-F87081CBBA11}"/>
              </a:ext>
            </a:extLst>
          </p:cNvPr>
          <p:cNvSpPr txBox="1"/>
          <p:nvPr/>
        </p:nvSpPr>
        <p:spPr>
          <a:xfrm>
            <a:off x="5476530" y="913811"/>
            <a:ext cx="1098990" cy="38230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/>
            </a:lvl1pPr>
          </a:lstStyle>
          <a:p>
            <a:r>
              <a:rPr lang="en-US" sz="1836" dirty="0"/>
              <a:t>chat-</a:t>
            </a:r>
            <a:r>
              <a:rPr lang="en-US" sz="1836" dirty="0" err="1"/>
              <a:t>gpt</a:t>
            </a:r>
            <a:endParaRPr lang="en-US" sz="1836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A1A78FE-E643-6162-5CF6-262D45E87FF7}"/>
              </a:ext>
            </a:extLst>
          </p:cNvPr>
          <p:cNvSpPr txBox="1"/>
          <p:nvPr/>
        </p:nvSpPr>
        <p:spPr>
          <a:xfrm>
            <a:off x="10160484" y="970283"/>
            <a:ext cx="2028537" cy="38230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/>
            </a:lvl1pPr>
          </a:lstStyle>
          <a:p>
            <a:r>
              <a:rPr lang="en-US" sz="1836" dirty="0"/>
              <a:t>your weather api </a:t>
            </a:r>
          </a:p>
        </p:txBody>
      </p:sp>
    </p:spTree>
    <p:extLst>
      <p:ext uri="{BB962C8B-B14F-4D97-AF65-F5344CB8AC3E}">
        <p14:creationId xmlns:p14="http://schemas.microsoft.com/office/powerpoint/2010/main" val="311172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3135" y="1900237"/>
            <a:ext cx="11734798" cy="683264"/>
          </a:xfrm>
        </p:spPr>
        <p:txBody>
          <a:bodyPr/>
          <a:lstStyle/>
          <a:p>
            <a:r>
              <a:rPr lang="en-US" sz="3600" dirty="0"/>
              <a:t>Ask current and past weather</a:t>
            </a:r>
          </a:p>
        </p:txBody>
      </p:sp>
    </p:spTree>
    <p:extLst>
      <p:ext uri="{BB962C8B-B14F-4D97-AF65-F5344CB8AC3E}">
        <p14:creationId xmlns:p14="http://schemas.microsoft.com/office/powerpoint/2010/main" val="2123698032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Api design for function calling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3135" y="1900237"/>
            <a:ext cx="11734798" cy="3681008"/>
          </a:xfrm>
        </p:spPr>
        <p:txBody>
          <a:bodyPr/>
          <a:lstStyle/>
          <a:p>
            <a:pPr marL="457200" lvl="1" indent="-457200">
              <a:buFont typeface="Arial" panose="020B0604020202020204" pitchFamily="34" charset="0"/>
              <a:buChar char="•"/>
            </a:pPr>
            <a:r>
              <a:rPr lang="en-US" sz="3200" dirty="0"/>
              <a:t>Extract function call "Json schema" dynamically from the open api document of your target api</a:t>
            </a:r>
          </a:p>
          <a:p>
            <a:pPr marL="457200" lvl="1" indent="-457200">
              <a:buFont typeface="Arial" panose="020B0604020202020204" pitchFamily="34" charset="0"/>
              <a:buChar char="•"/>
            </a:pPr>
            <a:r>
              <a:rPr lang="en-US" sz="3200" dirty="0"/>
              <a:t>Put clear description on input </a:t>
            </a:r>
            <a:r>
              <a:rPr lang="en-US" sz="3200" dirty="0" err="1"/>
              <a:t>dto</a:t>
            </a:r>
            <a:r>
              <a:rPr lang="en-US" sz="3200" dirty="0"/>
              <a:t> and its properties (</a:t>
            </a:r>
            <a:r>
              <a:rPr lang="en-US" sz="3200" b="1" dirty="0"/>
              <a:t>prompt engineer applied on a swagger doc </a:t>
            </a:r>
            <a:r>
              <a:rPr lang="en-US" sz="3200" b="1" dirty="0">
                <a:sym typeface="Wingdings" panose="05000000000000000000" pitchFamily="2" charset="2"/>
              </a:rPr>
              <a:t></a:t>
            </a:r>
            <a:r>
              <a:rPr lang="en-US" sz="3200" dirty="0">
                <a:sym typeface="Wingdings" panose="05000000000000000000" pitchFamily="2" charset="2"/>
              </a:rPr>
              <a:t>)</a:t>
            </a:r>
          </a:p>
          <a:p>
            <a:pPr marL="457200" lvl="1" indent="-457200">
              <a:buFont typeface="Arial" panose="020B0604020202020204" pitchFamily="34" charset="0"/>
              <a:buChar char="•"/>
            </a:pPr>
            <a:r>
              <a:rPr lang="en-US" sz="3200" dirty="0">
                <a:sym typeface="Wingdings" panose="05000000000000000000" pitchFamily="2" charset="2"/>
              </a:rPr>
              <a:t>Document </a:t>
            </a:r>
            <a:r>
              <a:rPr lang="en-US" sz="3200" b="1" dirty="0">
                <a:sym typeface="Wingdings" panose="05000000000000000000" pitchFamily="2" charset="2"/>
              </a:rPr>
              <a:t>required</a:t>
            </a:r>
            <a:r>
              <a:rPr lang="en-US" sz="3200" dirty="0">
                <a:sym typeface="Wingdings" panose="05000000000000000000" pitchFamily="2" charset="2"/>
              </a:rPr>
              <a:t> properties </a:t>
            </a:r>
          </a:p>
          <a:p>
            <a:pPr marL="457200" lvl="1" indent="-457200">
              <a:buFont typeface="Arial" panose="020B0604020202020204" pitchFamily="34" charset="0"/>
              <a:buChar char="•"/>
            </a:pPr>
            <a:r>
              <a:rPr lang="en-US" sz="3200" dirty="0">
                <a:sym typeface="Wingdings" panose="05000000000000000000" pitchFamily="2" charset="2"/>
              </a:rPr>
              <a:t>Make sure </a:t>
            </a:r>
            <a:r>
              <a:rPr lang="en-US" sz="3200" dirty="0" err="1">
                <a:sym typeface="Wingdings" panose="05000000000000000000" pitchFamily="2" charset="2"/>
              </a:rPr>
              <a:t>enums</a:t>
            </a:r>
            <a:r>
              <a:rPr lang="en-US" sz="3200" dirty="0">
                <a:sym typeface="Wingdings" panose="05000000000000000000" pitchFamily="2" charset="2"/>
              </a:rPr>
              <a:t> are exposed in the swagger doc as strings</a:t>
            </a:r>
          </a:p>
          <a:p>
            <a:pPr marL="457200" lvl="1" indent="-457200">
              <a:buFont typeface="Arial" panose="020B0604020202020204" pitchFamily="34" charset="0"/>
              <a:buChar char="•"/>
            </a:pPr>
            <a:r>
              <a:rPr lang="en-US" sz="3200" dirty="0">
                <a:sym typeface="Wingdings" panose="05000000000000000000" pitchFamily="2" charset="2"/>
              </a:rPr>
              <a:t>Make sure </a:t>
            </a:r>
            <a:r>
              <a:rPr lang="en-US" sz="3200" dirty="0" err="1">
                <a:sym typeface="Wingdings" panose="05000000000000000000" pitchFamily="2" charset="2"/>
              </a:rPr>
              <a:t>enums</a:t>
            </a:r>
            <a:r>
              <a:rPr lang="en-US" sz="3200" dirty="0">
                <a:sym typeface="Wingdings" panose="05000000000000000000" pitchFamily="2" charset="2"/>
              </a:rPr>
              <a:t> as strings are accepted as input at run time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667741026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Api design for function calling..  continue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3135" y="1287462"/>
            <a:ext cx="11734798" cy="5235279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ym typeface="Wingdings" panose="05000000000000000000" pitchFamily="2" charset="2"/>
              </a:rPr>
              <a:t>Validate the input with care (fluent validation)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>
                <a:sym typeface="Wingdings" panose="05000000000000000000" pitchFamily="2" charset="2"/>
              </a:rPr>
              <a:t>Return errors in Json format, stating clearly each property having problem and the action to take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>
                <a:sym typeface="Wingdings" panose="05000000000000000000" pitchFamily="2" charset="2"/>
              </a:rPr>
              <a:t>Your validation code must be conversational, suggesting action to the chatbot,  e.g.  </a:t>
            </a:r>
          </a:p>
          <a:p>
            <a:pPr marL="0" indent="0">
              <a:buNone/>
            </a:pPr>
            <a:b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ret.Errors.Add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ValidationFailure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propertyName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(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ValidationErrorInfo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 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ErrorCode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4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$"ambiguous value for 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propertyName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14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endParaRPr lang="en-US" sz="1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AssistantAction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4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$"reply to the user with these exact words: \"choose among the following values for 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propertyName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14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: 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1400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.Join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','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candidatePorts.Take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(5).Select(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FormatPort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))}</a:t>
            </a:r>
            <a:r>
              <a:rPr lang="en-US" sz="14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\"" 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}.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ToJson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())));</a:t>
            </a:r>
          </a:p>
          <a:p>
            <a:br>
              <a:rPr lang="en-US" sz="3600" dirty="0">
                <a:sym typeface="Wingdings" panose="05000000000000000000" pitchFamily="2" charset="2"/>
              </a:rPr>
            </a:br>
            <a:r>
              <a:rPr lang="en-US" sz="3600" dirty="0">
                <a:sym typeface="Wingdings" panose="05000000000000000000" pitchFamily="2" charset="2"/>
              </a:rPr>
              <a:t>Given this requirements the api you target the call will be likely a proxy to an actual existing api.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2132558930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76515" y="220662"/>
            <a:ext cx="11734798" cy="917575"/>
          </a:xfrm>
        </p:spPr>
        <p:txBody>
          <a:bodyPr/>
          <a:lstStyle/>
          <a:p>
            <a:r>
              <a:rPr lang="en-US" dirty="0"/>
              <a:t>gotchas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3135" y="1900237"/>
            <a:ext cx="11734798" cy="3154710"/>
          </a:xfrm>
        </p:spPr>
        <p:txBody>
          <a:bodyPr/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3600" dirty="0"/>
              <a:t>The AI sometime make up parameters (e.g. : email)</a:t>
            </a:r>
          </a:p>
          <a:p>
            <a:pPr marL="914400" lvl="2" indent="-685800">
              <a:buFont typeface="Arial" panose="020B0604020202020204" pitchFamily="34" charset="0"/>
              <a:buChar char="•"/>
            </a:pPr>
            <a:r>
              <a:rPr lang="en-US" sz="2400" dirty="0"/>
              <a:t>Do not expect that required setting is always respected for the properties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3600" dirty="0"/>
              <a:t>Put up a </a:t>
            </a:r>
            <a:r>
              <a:rPr lang="en-US" sz="3600" i="1" dirty="0"/>
              <a:t>good</a:t>
            </a:r>
            <a:r>
              <a:rPr lang="en-US" sz="3600" dirty="0"/>
              <a:t> system message</a:t>
            </a:r>
          </a:p>
          <a:p>
            <a:endParaRPr lang="en-US" sz="5400" dirty="0"/>
          </a:p>
          <a:p>
            <a:pPr marL="457200" lvl="1" indent="-457200">
              <a:buFont typeface="Arial" panose="020B0604020202020204" pitchFamily="34" charset="0"/>
              <a:buChar char="•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55201421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3135" y="1900237"/>
            <a:ext cx="11734798" cy="1224951"/>
          </a:xfrm>
        </p:spPr>
        <p:txBody>
          <a:bodyPr/>
          <a:lstStyle/>
          <a:p>
            <a:pPr marL="457200" lvl="1" indent="-457200">
              <a:buFont typeface="Arial" panose="020B0604020202020204" pitchFamily="34" charset="0"/>
              <a:buChar char="•"/>
            </a:pPr>
            <a:r>
              <a:rPr lang="en-US" sz="3600" dirty="0"/>
              <a:t>List, Create quotes in mymsc</a:t>
            </a:r>
          </a:p>
          <a:p>
            <a:pPr marL="457200" lvl="1" indent="-457200">
              <a:buFont typeface="Arial" panose="020B0604020202020204" pitchFamily="34" charset="0"/>
              <a:buChar char="•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906567589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Tools-calls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3135" y="1900237"/>
            <a:ext cx="11734798" cy="4869025"/>
          </a:xfrm>
        </p:spPr>
        <p:txBody>
          <a:bodyPr/>
          <a:lstStyle/>
          <a:p>
            <a:r>
              <a:rPr lang="en-US" sz="3600" dirty="0"/>
              <a:t>Available starting from </a:t>
            </a:r>
            <a:r>
              <a:rPr lang="en-US" sz="3600" i="1" dirty="0"/>
              <a:t>gpt-3.5 1106 </a:t>
            </a:r>
            <a:r>
              <a:rPr lang="en-US" sz="3600" dirty="0"/>
              <a:t>and </a:t>
            </a:r>
            <a:r>
              <a:rPr lang="en-US" sz="3600" i="1" dirty="0"/>
              <a:t>gpt-4 1106 </a:t>
            </a:r>
          </a:p>
          <a:p>
            <a:pPr marL="571500" lvl="2" indent="-342900">
              <a:buFont typeface="Arial" panose="020B0604020202020204" pitchFamily="34" charset="0"/>
              <a:buChar char="•"/>
            </a:pPr>
            <a:r>
              <a:rPr lang="en-US" dirty="0"/>
              <a:t>Function calls have become "deprecated": they have become a possible </a:t>
            </a:r>
            <a:r>
              <a:rPr lang="en-US" i="1" dirty="0"/>
              <a:t>tool-type</a:t>
            </a:r>
            <a:r>
              <a:rPr lang="en-US" dirty="0"/>
              <a:t> value for tools-calls</a:t>
            </a:r>
          </a:p>
          <a:p>
            <a:r>
              <a:rPr lang="en-US" sz="3600" dirty="0"/>
              <a:t>Tools are an abstraction to accommodate different "external data sources" </a:t>
            </a:r>
          </a:p>
          <a:p>
            <a:pPr marL="571500" lvl="2" indent="-342900">
              <a:buFont typeface="Arial" panose="020B0604020202020204" pitchFamily="34" charset="0"/>
              <a:buChar char="•"/>
            </a:pPr>
            <a:r>
              <a:rPr lang="en-US" i="1" dirty="0"/>
              <a:t>Currently "function" is the only tool type supported in chat-completion api</a:t>
            </a:r>
          </a:p>
          <a:p>
            <a:pPr marL="571500" lvl="2" indent="-342900">
              <a:buFont typeface="Arial" panose="020B0604020202020204" pitchFamily="34" charset="0"/>
              <a:buChar char="•"/>
            </a:pPr>
            <a:r>
              <a:rPr lang="en-US" dirty="0"/>
              <a:t>Chatgpt can return reply with more than one tool call</a:t>
            </a:r>
          </a:p>
          <a:p>
            <a:r>
              <a:rPr lang="en-US" sz="3600" dirty="0"/>
              <a:t>Assistant api have similar concept but support more tools </a:t>
            </a:r>
          </a:p>
          <a:p>
            <a:pPr marL="571500" lvl="2" indent="-342900">
              <a:buFont typeface="Arial" panose="020B0604020202020204" pitchFamily="34" charset="0"/>
              <a:buChar char="•"/>
            </a:pPr>
            <a:r>
              <a:rPr lang="en-US" dirty="0"/>
              <a:t>Functions, Code interpreter, Knowledge Retrieval</a:t>
            </a:r>
          </a:p>
          <a:p>
            <a:pPr marL="571500" lvl="2" indent="-342900">
              <a:buFont typeface="Arial" panose="020B0604020202020204" pitchFamily="34" charset="0"/>
              <a:buChar char="•"/>
            </a:pPr>
            <a:r>
              <a:rPr lang="en-US" dirty="0"/>
              <a:t>Still in beta, deserve a dedicated session</a:t>
            </a:r>
          </a:p>
        </p:txBody>
      </p:sp>
    </p:spTree>
    <p:extLst>
      <p:ext uri="{BB962C8B-B14F-4D97-AF65-F5344CB8AC3E}">
        <p14:creationId xmlns:p14="http://schemas.microsoft.com/office/powerpoint/2010/main" val="342767317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2A1F63-26DC-0AF6-E788-C9BDEA11A9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009" y="117999"/>
            <a:ext cx="11725933" cy="654078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36" b="1" dirty="0"/>
              <a:t>tools = [     {</a:t>
            </a:r>
            <a:br>
              <a:rPr lang="en-US" sz="1836" dirty="0"/>
            </a:br>
            <a:r>
              <a:rPr lang="en-US" sz="1836" dirty="0"/>
              <a:t>        </a:t>
            </a:r>
            <a:r>
              <a:rPr lang="en-US" sz="1836" b="1" dirty="0"/>
              <a:t>"type": "function",</a:t>
            </a:r>
            <a:br>
              <a:rPr lang="en-US" sz="1836" b="1" dirty="0"/>
            </a:br>
            <a:r>
              <a:rPr lang="en-US" sz="1836" dirty="0"/>
              <a:t>        "function": { "name": "</a:t>
            </a:r>
            <a:r>
              <a:rPr lang="en-US" sz="1836" dirty="0" err="1"/>
              <a:t>get_current_weather</a:t>
            </a:r>
            <a:r>
              <a:rPr lang="en-US" sz="1836" dirty="0"/>
              <a:t>", "description": "Get the current weather",</a:t>
            </a:r>
            <a:br>
              <a:rPr lang="en-US" sz="1836" dirty="0"/>
            </a:br>
            <a:r>
              <a:rPr lang="en-US" sz="1836" dirty="0"/>
              <a:t>            "parameters": {</a:t>
            </a:r>
            <a:br>
              <a:rPr lang="en-US" sz="1836" dirty="0"/>
            </a:br>
            <a:r>
              <a:rPr lang="en-US" sz="1836" dirty="0"/>
              <a:t>                "type": "object",</a:t>
            </a:r>
            <a:br>
              <a:rPr lang="en-US" sz="1836" dirty="0"/>
            </a:br>
            <a:r>
              <a:rPr lang="en-US" sz="1836" dirty="0"/>
              <a:t>                "properties": { </a:t>
            </a:r>
            <a:br>
              <a:rPr lang="en-US" sz="1836" dirty="0"/>
            </a:br>
            <a:r>
              <a:rPr lang="en-US" sz="1836" dirty="0"/>
              <a:t>                    "location": { "type": "string",  "description": "The city and state, e.g. San Francisco, CA" } </a:t>
            </a:r>
            <a:br>
              <a:rPr lang="en-US" sz="1836" dirty="0"/>
            </a:br>
            <a:r>
              <a:rPr lang="en-US" sz="1836" dirty="0"/>
              <a:t>                },</a:t>
            </a:r>
            <a:br>
              <a:rPr lang="en-US" sz="1836" dirty="0"/>
            </a:br>
            <a:r>
              <a:rPr lang="en-US" sz="1836" dirty="0"/>
              <a:t>                "required": ["location"]</a:t>
            </a:r>
            <a:br>
              <a:rPr lang="en-US" sz="1836" dirty="0"/>
            </a:br>
            <a:r>
              <a:rPr lang="en-US" sz="1836" dirty="0"/>
              <a:t>            },</a:t>
            </a:r>
            <a:br>
              <a:rPr lang="en-US" sz="1836" dirty="0"/>
            </a:br>
            <a:r>
              <a:rPr lang="en-US" sz="1836" dirty="0"/>
              <a:t>        }</a:t>
            </a:r>
            <a:br>
              <a:rPr lang="en-US" sz="1836" dirty="0"/>
            </a:br>
            <a:r>
              <a:rPr lang="en-US" sz="1836" dirty="0"/>
              <a:t>    },</a:t>
            </a:r>
            <a:br>
              <a:rPr lang="en-US" sz="1836" dirty="0"/>
            </a:br>
            <a:r>
              <a:rPr lang="en-US" sz="1836" dirty="0"/>
              <a:t>    {</a:t>
            </a:r>
            <a:br>
              <a:rPr lang="en-US" sz="1836" dirty="0"/>
            </a:br>
            <a:r>
              <a:rPr lang="en-US" sz="1836" b="1" dirty="0"/>
              <a:t>        "type": "function",</a:t>
            </a:r>
            <a:br>
              <a:rPr lang="en-US" sz="1836" b="1" dirty="0"/>
            </a:br>
            <a:r>
              <a:rPr lang="en-US" sz="1836" dirty="0"/>
              <a:t>        "function": { "name": "</a:t>
            </a:r>
            <a:r>
              <a:rPr lang="en-US" sz="1836" dirty="0" err="1"/>
              <a:t>get_n_day_weather_forecast</a:t>
            </a:r>
            <a:r>
              <a:rPr lang="en-US" sz="1836" dirty="0"/>
              <a:t>", "description": "Get an N-day weather forecast",</a:t>
            </a:r>
            <a:br>
              <a:rPr lang="en-US" sz="1836" dirty="0"/>
            </a:br>
            <a:r>
              <a:rPr lang="en-US" sz="1836" dirty="0"/>
              <a:t>            "parameters": {</a:t>
            </a:r>
            <a:br>
              <a:rPr lang="en-US" sz="1836" dirty="0"/>
            </a:br>
            <a:r>
              <a:rPr lang="en-US" sz="1836" dirty="0"/>
              <a:t>                "type": "object",                </a:t>
            </a:r>
            <a:br>
              <a:rPr lang="en-US" sz="1836" dirty="0"/>
            </a:br>
            <a:r>
              <a:rPr lang="en-US" sz="1836" dirty="0"/>
              <a:t>                "properties": { </a:t>
            </a:r>
            <a:br>
              <a:rPr lang="en-US" sz="1836" dirty="0"/>
            </a:br>
            <a:r>
              <a:rPr lang="en-US" sz="1836" dirty="0"/>
              <a:t>                       "location": { "type": "string", "description": "The city and state, e.g. San Francisco, CA"},   </a:t>
            </a:r>
            <a:br>
              <a:rPr lang="en-US" sz="1836" dirty="0"/>
            </a:br>
            <a:r>
              <a:rPr lang="en-US" sz="1836" dirty="0"/>
              <a:t>                       "</a:t>
            </a:r>
            <a:r>
              <a:rPr lang="en-US" sz="1836" dirty="0" err="1"/>
              <a:t>num_days</a:t>
            </a:r>
            <a:r>
              <a:rPr lang="en-US" sz="1836" dirty="0"/>
              <a:t>": {"type": "integer", "description": "The number of days to forecast"}</a:t>
            </a:r>
            <a:br>
              <a:rPr lang="en-US" sz="1836" dirty="0"/>
            </a:br>
            <a:r>
              <a:rPr lang="en-US" sz="1836" dirty="0"/>
              <a:t>                 },</a:t>
            </a:r>
            <a:br>
              <a:rPr lang="en-US" sz="1836" dirty="0"/>
            </a:br>
            <a:r>
              <a:rPr lang="en-US" sz="1836" dirty="0"/>
              <a:t>                "required": ["location", "</a:t>
            </a:r>
            <a:r>
              <a:rPr lang="en-US" sz="1836" dirty="0" err="1"/>
              <a:t>num_days</a:t>
            </a:r>
            <a:r>
              <a:rPr lang="en-US" sz="1836" dirty="0"/>
              <a:t>"]</a:t>
            </a:r>
            <a:br>
              <a:rPr lang="en-US" sz="1836" dirty="0"/>
            </a:br>
            <a:r>
              <a:rPr lang="en-US" sz="1836" dirty="0"/>
              <a:t>            },</a:t>
            </a:r>
            <a:br>
              <a:rPr lang="en-US" sz="1836" dirty="0"/>
            </a:br>
            <a:r>
              <a:rPr lang="en-US" sz="1836" dirty="0"/>
              <a:t>        }</a:t>
            </a:r>
            <a:br>
              <a:rPr lang="en-US" sz="1836" dirty="0"/>
            </a:br>
            <a:r>
              <a:rPr lang="en-US" sz="1836" dirty="0"/>
              <a:t>    },</a:t>
            </a:r>
            <a:br>
              <a:rPr lang="en-US" sz="1836" dirty="0"/>
            </a:br>
            <a:r>
              <a:rPr lang="en-US" sz="1836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3738879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526984" y="1287462"/>
            <a:ext cx="10998199" cy="1828786"/>
          </a:xfrm>
          <a:noFill/>
        </p:spPr>
        <p:txBody>
          <a:bodyPr/>
          <a:lstStyle/>
          <a:p>
            <a:r>
              <a:rPr lang="en-US" dirty="0"/>
              <a:t>"Copilot on steroids": </a:t>
            </a:r>
            <a:br>
              <a:rPr lang="en-US" dirty="0"/>
            </a:br>
            <a:r>
              <a:rPr lang="en-US" dirty="0"/>
              <a:t>Give a conversational interface to your enterprise API using ChatGPT and tools/function calling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526985" y="4564062"/>
            <a:ext cx="10998198" cy="1828007"/>
          </a:xfrm>
          <a:noFill/>
        </p:spPr>
        <p:txBody>
          <a:bodyPr/>
          <a:lstStyle/>
          <a:p>
            <a:r>
              <a:rPr lang="en-US" dirty="0"/>
              <a:t>Enrico Sabbadin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93751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Tools-calls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3135" y="1900237"/>
            <a:ext cx="11734798" cy="3247043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/>
              <a:t>Along with the Json reply from the api, need to pass also the corresponding Json returned by the ai in previous step (used as input of the api call)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/>
              <a:t>Each function call reply has got an </a:t>
            </a:r>
            <a:r>
              <a:rPr lang="en-US" sz="3200" i="1" dirty="0"/>
              <a:t>id</a:t>
            </a:r>
            <a:r>
              <a:rPr lang="en-US" sz="3200" dirty="0"/>
              <a:t> that must be "copied" to the corresponding api reply when passing the Json reply to the ai </a:t>
            </a:r>
          </a:p>
          <a:p>
            <a:pPr marL="800100" lvl="3" indent="-342900">
              <a:buFont typeface="Arial" panose="020B0604020202020204" pitchFamily="34" charset="0"/>
              <a:buChar char="•"/>
            </a:pPr>
            <a:r>
              <a:rPr lang="en-US" dirty="0"/>
              <a:t>Required to correlate input-output of each function call (since there could be more than one)</a:t>
            </a:r>
          </a:p>
        </p:txBody>
      </p:sp>
    </p:spTree>
    <p:extLst>
      <p:ext uri="{BB962C8B-B14F-4D97-AF65-F5344CB8AC3E}">
        <p14:creationId xmlns:p14="http://schemas.microsoft.com/office/powerpoint/2010/main" val="1063834317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3644075"/>
          </a:xfrm>
        </p:spPr>
        <p:txBody>
          <a:bodyPr/>
          <a:lstStyle/>
          <a:p>
            <a:r>
              <a:rPr lang="en-US" dirty="0"/>
              <a:t>OpenAI function/tools calling documentation</a:t>
            </a:r>
            <a:endParaRPr lang="en-US" dirty="0">
              <a:hlinkClick r:id="rId2"/>
            </a:endParaRPr>
          </a:p>
          <a:p>
            <a:pPr lvl="1"/>
            <a:r>
              <a:rPr lang="en-US" dirty="0">
                <a:hlinkClick r:id="rId2"/>
              </a:rPr>
              <a:t>https://platform.openai.com/docs/guides/function-calling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https://cookbook.openai.com/examples/how_to_call_functions_with_chat_models</a:t>
            </a:r>
            <a:endParaRPr lang="en-US" dirty="0"/>
          </a:p>
          <a:p>
            <a:endParaRPr lang="en-US" dirty="0"/>
          </a:p>
          <a:p>
            <a:r>
              <a:rPr lang="en-US" dirty="0"/>
              <a:t>Azure OpenAI client library for .NET</a:t>
            </a:r>
          </a:p>
          <a:p>
            <a:pPr lvl="1"/>
            <a:r>
              <a:rPr lang="en-US" dirty="0">
                <a:hlinkClick r:id="rId4"/>
              </a:rPr>
              <a:t>https://github.com/Azure/azure-sdk-for-net/blob/main/sdk/openai/Azure.AI.OpenAI/README.md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Call to Action</a:t>
            </a:r>
          </a:p>
        </p:txBody>
      </p:sp>
    </p:spTree>
    <p:extLst>
      <p:ext uri="{BB962C8B-B14F-4D97-AF65-F5344CB8AC3E}">
        <p14:creationId xmlns:p14="http://schemas.microsoft.com/office/powerpoint/2010/main" val="2109219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770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Agenda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274638" y="2072265"/>
            <a:ext cx="11125199" cy="4124206"/>
          </a:xfrm>
        </p:spPr>
        <p:txBody>
          <a:bodyPr/>
          <a:lstStyle/>
          <a:p>
            <a:r>
              <a:rPr lang="en-US" dirty="0"/>
              <a:t>Agents</a:t>
            </a:r>
          </a:p>
          <a:p>
            <a:r>
              <a:rPr lang="en-US" dirty="0"/>
              <a:t>Function calling</a:t>
            </a:r>
          </a:p>
          <a:p>
            <a:r>
              <a:rPr lang="en-US" dirty="0"/>
              <a:t>Design you api (proxy) to be chatgpt "friendly"</a:t>
            </a:r>
          </a:p>
          <a:p>
            <a:r>
              <a:rPr lang="en-US" dirty="0"/>
              <a:t>Tools calling</a:t>
            </a:r>
          </a:p>
          <a:p>
            <a:endParaRPr lang="en-US" dirty="0"/>
          </a:p>
          <a:p>
            <a:r>
              <a:rPr lang="en-US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1657719220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30 Nov 2022 :release of </a:t>
            </a:r>
            <a:r>
              <a:rPr lang="en-US" dirty="0" err="1"/>
              <a:t>chatGPT</a:t>
            </a:r>
            <a:r>
              <a:rPr lang="en-US" dirty="0"/>
              <a:t> "web"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83354" y="1439862"/>
            <a:ext cx="11734798" cy="4696670"/>
          </a:xfrm>
        </p:spPr>
        <p:txBody>
          <a:bodyPr/>
          <a:lstStyle/>
          <a:p>
            <a:r>
              <a:rPr lang="en-US" sz="3600" dirty="0"/>
              <a:t>We are still in full AI </a:t>
            </a:r>
            <a:r>
              <a:rPr lang="en-US" sz="3600" i="1" dirty="0"/>
              <a:t>hype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"daily" announcement of new LLM models by </a:t>
            </a:r>
            <a:r>
              <a:rPr lang="en-US" sz="2400" i="1" dirty="0"/>
              <a:t>big tech </a:t>
            </a:r>
            <a:r>
              <a:rPr lang="en-US" sz="2400" dirty="0"/>
              <a:t>and open-source community (not to mention generative AI)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At least one every week an LLM that beats chatGPT4 is announced </a:t>
            </a:r>
            <a:r>
              <a:rPr lang="en-US" sz="2400" dirty="0">
                <a:sym typeface="Wingdings" panose="05000000000000000000" pitchFamily="2" charset="2"/>
              </a:rPr>
              <a:t></a:t>
            </a:r>
          </a:p>
          <a:p>
            <a:pPr lvl="1"/>
            <a:endParaRPr lang="en-US" dirty="0"/>
          </a:p>
          <a:p>
            <a:r>
              <a:rPr lang="en-US" sz="3600" dirty="0"/>
              <a:t>Release of frameworks to orchestrate and abstract the interaction with LLM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EF like approach, "many" are challenging this approach  </a:t>
            </a:r>
          </a:p>
          <a:p>
            <a:r>
              <a:rPr lang="en-US" sz="3600" dirty="0"/>
              <a:t>"Low code" approach solutions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e.g. : MS Azure OpenAI On Your Data</a:t>
            </a:r>
          </a:p>
        </p:txBody>
      </p:sp>
    </p:spTree>
    <p:extLst>
      <p:ext uri="{BB962C8B-B14F-4D97-AF65-F5344CB8AC3E}">
        <p14:creationId xmlns:p14="http://schemas.microsoft.com/office/powerpoint/2010/main" val="1477853246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2072265"/>
            <a:ext cx="11734798" cy="2677656"/>
          </a:xfrm>
        </p:spPr>
        <p:txBody>
          <a:bodyPr/>
          <a:lstStyle/>
          <a:p>
            <a:pPr marL="0" indent="0">
              <a:buNone/>
            </a:pPr>
            <a:r>
              <a:rPr lang="en-US" sz="3600" dirty="0"/>
              <a:t>it's not clear what will be still </a:t>
            </a:r>
            <a:r>
              <a:rPr lang="en-US" sz="3600" i="1" dirty="0"/>
              <a:t>relevant </a:t>
            </a:r>
            <a:r>
              <a:rPr lang="en-US" sz="3600" dirty="0"/>
              <a:t>within one year, </a:t>
            </a:r>
            <a:r>
              <a:rPr lang="en-US" sz="3600" i="1" dirty="0"/>
              <a:t>but most likely function calls (tools calls) will be </a:t>
            </a:r>
            <a:r>
              <a:rPr lang="en-US" sz="3600" i="1" dirty="0">
                <a:sym typeface="Wingdings" panose="05000000000000000000" pitchFamily="2" charset="2"/>
              </a:rPr>
              <a:t></a:t>
            </a:r>
            <a:br>
              <a:rPr lang="en-US" sz="3600" i="1" dirty="0">
                <a:sym typeface="Wingdings" panose="05000000000000000000" pitchFamily="2" charset="2"/>
              </a:rPr>
            </a:br>
            <a:br>
              <a:rPr lang="en-US" sz="3600" i="1" dirty="0">
                <a:sym typeface="Wingdings" panose="05000000000000000000" pitchFamily="2" charset="2"/>
              </a:rPr>
            </a:br>
            <a:r>
              <a:rPr lang="en-US" sz="3600" i="1" dirty="0">
                <a:sym typeface="Wingdings" panose="05000000000000000000" pitchFamily="2" charset="2"/>
              </a:rPr>
              <a:t>Evaluate carefully when abstracting away from "raw" chatgpt api calls (or any other LLM model)</a:t>
            </a:r>
            <a:endParaRPr lang="en-US" sz="3600" i="1" dirty="0"/>
          </a:p>
        </p:txBody>
      </p:sp>
    </p:spTree>
    <p:extLst>
      <p:ext uri="{BB962C8B-B14F-4D97-AF65-F5344CB8AC3E}">
        <p14:creationId xmlns:p14="http://schemas.microsoft.com/office/powerpoint/2010/main" val="1911376730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Agents and Tools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3135" y="1900237"/>
            <a:ext cx="11734798" cy="4025717"/>
          </a:xfrm>
        </p:spPr>
        <p:txBody>
          <a:bodyPr/>
          <a:lstStyle/>
          <a:p>
            <a:endParaRPr lang="en-US" b="1" dirty="0"/>
          </a:p>
          <a:p>
            <a:r>
              <a:rPr lang="en-US" sz="3600" b="1" dirty="0"/>
              <a:t>Agent</a:t>
            </a:r>
            <a:r>
              <a:rPr lang="en-US" sz="3600" dirty="0"/>
              <a:t> </a:t>
            </a:r>
            <a:br>
              <a:rPr lang="en-US" dirty="0"/>
            </a:br>
            <a:r>
              <a:rPr lang="en-US" sz="2400" i="1" dirty="0"/>
              <a:t>An LLM agent is an artificial intelligence system that utilizes a large language model (LLM) as its core computational engine so that the whole "system" exhibits capabilities beyond text generation solely based on its "built-in" training/knowledge </a:t>
            </a:r>
          </a:p>
          <a:p>
            <a:endParaRPr lang="en-US" sz="2400" i="1" dirty="0"/>
          </a:p>
          <a:p>
            <a:r>
              <a:rPr lang="en-US" sz="3600" b="1" dirty="0"/>
              <a:t>Tools</a:t>
            </a:r>
            <a:br>
              <a:rPr lang="en-US" b="1" dirty="0"/>
            </a:br>
            <a:r>
              <a:rPr lang="en-US" sz="2400" i="1" dirty="0"/>
              <a:t>LLM agents "utilize" a suites of tools - calculators, APIs, search engines - to gather information and take action towards completing assigned tasks. </a:t>
            </a:r>
            <a:endParaRPr lang="en-US" dirty="0"/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24F9423B-958F-F02B-BFFB-AC11DED4E36B}"/>
              </a:ext>
            </a:extLst>
          </p:cNvPr>
          <p:cNvSpPr txBox="1">
            <a:spLocks/>
          </p:cNvSpPr>
          <p:nvPr/>
        </p:nvSpPr>
        <p:spPr>
          <a:xfrm>
            <a:off x="274637" y="982662"/>
            <a:ext cx="11201400" cy="960263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kern="1200" spc="0" baseline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286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572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858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Some concepts and terms are emerging and are being commonly accepted by the community</a:t>
            </a:r>
          </a:p>
        </p:txBody>
      </p:sp>
    </p:spTree>
    <p:extLst>
      <p:ext uri="{BB962C8B-B14F-4D97-AF65-F5344CB8AC3E}">
        <p14:creationId xmlns:p14="http://schemas.microsoft.com/office/powerpoint/2010/main" val="3330247638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Agents and Tools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3135" y="1900237"/>
            <a:ext cx="11734798" cy="2671501"/>
          </a:xfrm>
        </p:spPr>
        <p:txBody>
          <a:bodyPr/>
          <a:lstStyle/>
          <a:p>
            <a:r>
              <a:rPr lang="en-US" sz="3600" dirty="0"/>
              <a:t>The agents' "ecosystem", can be split into two big domains</a:t>
            </a:r>
          </a:p>
          <a:p>
            <a:r>
              <a:rPr lang="en-US" dirty="0"/>
              <a:t> 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1344"/>
                </a:solidFill>
              </a:rPr>
              <a:t>Conversational Agents: RAG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1344"/>
                </a:solidFill>
              </a:rPr>
              <a:t>Task/Workflow-Oriented Agents</a:t>
            </a:r>
          </a:p>
        </p:txBody>
      </p:sp>
    </p:spTree>
    <p:extLst>
      <p:ext uri="{BB962C8B-B14F-4D97-AF65-F5344CB8AC3E}">
        <p14:creationId xmlns:p14="http://schemas.microsoft.com/office/powerpoint/2010/main" val="3334473310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Copilot 365</a:t>
            </a:r>
          </a:p>
        </p:txBody>
      </p:sp>
      <p:pic>
        <p:nvPicPr>
          <p:cNvPr id="6" name="Content Placeholder 4" descr="A diagram of a software company&#10;&#10;Description automatically generated">
            <a:extLst>
              <a:ext uri="{FF2B5EF4-FFF2-40B4-BE49-F238E27FC236}">
                <a16:creationId xmlns:a16="http://schemas.microsoft.com/office/drawing/2014/main" id="{02EB7115-2A9D-2D8D-791A-7A514F9A15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237" y="1135062"/>
            <a:ext cx="9813850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048107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function calling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3135" y="1900237"/>
            <a:ext cx="11734798" cy="5041380"/>
          </a:xfrm>
        </p:spPr>
        <p:txBody>
          <a:bodyPr/>
          <a:lstStyle/>
          <a:p>
            <a:r>
              <a:rPr lang="en-US" sz="3600" dirty="0"/>
              <a:t>It's a functionality available in the </a:t>
            </a:r>
            <a:r>
              <a:rPr lang="en-US" sz="3600" i="1" dirty="0"/>
              <a:t>completion-chat</a:t>
            </a:r>
            <a:r>
              <a:rPr lang="en-US" sz="3600" dirty="0"/>
              <a:t> api endpoint starting from 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Gpt-3.5 turbo 0613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Gpt-4-0613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"embedded/abstracted" into tools-calls in gpt-3.5 1106 and gpt-4 1106 (and above)</a:t>
            </a:r>
          </a:p>
          <a:p>
            <a:r>
              <a:rPr lang="en-US" sz="3600" dirty="0"/>
              <a:t>Allows to have ChatGPT convert human natural query and commands into Json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Ai does not call an API, it's up to your code to do the call using the Json provided by the Ai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5645972"/>
      </p:ext>
    </p:extLst>
  </p:cSld>
  <p:clrMapOvr>
    <a:masterClrMapping/>
  </p:clrMapOvr>
  <p:transition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PRESENTATIONINFO" val="{&quot;DocumentId&quot;:&quot;5ba8b3c0a6087e730277a1f557cf2505&quot;,&quot;LanguageCode&quot;:&quot;en-US&quot;,&quot;SlideGuids&quot;:[&quot;6691385c-7c95-4ceb-a425-9926cfca71e8&quot;,&quot;de97757c-3c1a-4745-b1ef-335caa05544b&quot;,&quot;e139d5f8-12b1-4a80-8350-a26a2b5910cd&quot;,&quot;ac6c920e-136b-4a5a-a6ef-367b683dbb1b&quot;,&quot;daa0d3d2-2cd5-4e78-bb54-fc11c6db9253&quot;,&quot;46962400-e953-4024-a19e-0444a310dba3&quot;,&quot;06254d6c-a7df-4912-9bb4-31eee273d763&quot;,&quot;1cfe0c2c-a532-4efa-bbda-7cbc34cf675c&quot;,&quot;a3ee077e-defb-4279-9b8b-065b92610f6d&quot;,&quot;ad3a135b-4669-4cc9-a037-e0757e52531e&quot;,&quot;5851a48f-f1b6-410f-b1e4-b44fbd71804a&quot;,&quot;ef144060-6ac8-47d7-874b-14c3701bcc93&quot;,&quot;8dd6f382-bd81-4c6a-9a49-7dc9c4b5c159&quot;,&quot;5009cf6f-1661-414b-a251-6b24c2bb00dc&quot;,&quot;6e689adb-6c53-4961-a536-273ac833240c&quot;,&quot;d3db4a43-6c88-424c-9af7-ef4a3832806b&quot;,&quot;ea46fa14-710a-419a-ac6d-421939cfd643&quot;,&quot;2e735d15-b084-4560-851b-7b31c97d1b12&quot;,&quot;f57b3bdc-652c-4b9e-abd2-3bf01b9fbad9&quot;,&quot;b235f7b9-aeb3-4ab2-bc75-927b59856671&quot;,&quot;6f0813f0-9ae8-42c2-a692-25668e604762&quot;,&quot;1514ae36-a537-46e6-aa24-e9a8dd3135c9&quot;],&quot;TimeStamp&quot;:&quot;2019-03-19T10:27:34.029016-07:00&quot;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6691385c-7c95-4ceb-a425-9926cfca71e8&quot;,&quot;TimeStamp&quot;:&quot;2019-03-19T10:20:29.235869-07:00&quot;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6691385c-7c95-4ceb-a425-9926cfca71e8&quot;,&quot;TimeStamp&quot;:&quot;2019-03-19T10:20:29.235869-07:00&quot;}"/>
</p:tagLst>
</file>

<file path=ppt/theme/theme1.xml><?xml version="1.0" encoding="utf-8"?>
<a:theme xmlns:a="http://schemas.openxmlformats.org/drawingml/2006/main" name="Connect_2016_Template_Light">
  <a:themeElements>
    <a:clrScheme name="Custom 1">
      <a:dk1>
        <a:sysClr val="windowText" lastClr="000000"/>
      </a:dk1>
      <a:lt1>
        <a:sysClr val="window" lastClr="FFFFFF"/>
      </a:lt1>
      <a:dk2>
        <a:srgbClr val="001344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Connect_2016_STUDIO_SlideTemplate_101116.potx" id="{80CCC0EE-A535-46E1-81E2-2C88D26BF2D9}" vid="{2239D6D4-FF4D-4593-B7F3-45A8D905D389}"/>
    </a:ext>
  </a:extLst>
</a:theme>
</file>

<file path=ppt/theme/theme2.xml><?xml version="1.0" encoding="utf-8"?>
<a:theme xmlns:a="http://schemas.openxmlformats.org/drawingml/2006/main" name="Connect_2016_Template_Dark">
  <a:themeElements>
    <a:clrScheme name="Custom 1">
      <a:dk1>
        <a:srgbClr val="505050"/>
      </a:dk1>
      <a:lt1>
        <a:srgbClr val="FFFFFF"/>
      </a:lt1>
      <a:dk2>
        <a:srgbClr val="0078D7"/>
      </a:dk2>
      <a:lt2>
        <a:srgbClr val="FFFFFF"/>
      </a:lt2>
      <a:accent1>
        <a:srgbClr val="0078D7"/>
      </a:accent1>
      <a:accent2>
        <a:srgbClr val="5C2D91"/>
      </a:accent2>
      <a:accent3>
        <a:srgbClr val="008272"/>
      </a:accent3>
      <a:accent4>
        <a:srgbClr val="D2D2D2"/>
      </a:accent4>
      <a:accent5>
        <a:srgbClr val="00BCF2"/>
      </a:accent5>
      <a:accent6>
        <a:srgbClr val="737373"/>
      </a:accent6>
      <a:hlink>
        <a:srgbClr val="0078D7"/>
      </a:hlink>
      <a:folHlink>
        <a:srgbClr val="0078D7"/>
      </a:folHlink>
    </a:clrScheme>
    <a:fontScheme name="Custom 2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Connect_2016_STUDIO_SlideTemplate_101116.potx" id="{80CCC0EE-A535-46E1-81E2-2C88D26BF2D9}" vid="{E2881649-9D4D-4513-9E5E-5A76199B180B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9BB545E684BDD24CA75DC04703BDEE68" ma:contentTypeVersion="10" ma:contentTypeDescription="Creare un nuovo documento." ma:contentTypeScope="" ma:versionID="f591b201f85322fea619f9cd95b71d76">
  <xsd:schema xmlns:xsd="http://www.w3.org/2001/XMLSchema" xmlns:xs="http://www.w3.org/2001/XMLSchema" xmlns:p="http://schemas.microsoft.com/office/2006/metadata/properties" xmlns:ns2="c4c34796-51f5-4cc8-95da-8e79a421a637" targetNamespace="http://schemas.microsoft.com/office/2006/metadata/properties" ma:root="true" ma:fieldsID="e649c5a280a65e5ddd6e00efce404131" ns2:_="">
    <xsd:import namespace="c4c34796-51f5-4cc8-95da-8e79a421a637"/>
    <xsd:element name="properties">
      <xsd:complexType>
        <xsd:sequence>
          <xsd:element name="documentManagement">
            <xsd:complexType>
              <xsd:all>
                <xsd:element ref="ns2:lcf76f155ced4ddcb4097134ff3c332f" minOccurs="0"/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SearchPropertie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4c34796-51f5-4cc8-95da-8e79a421a637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9" nillable="true" ma:taxonomy="true" ma:internalName="lcf76f155ced4ddcb4097134ff3c332f" ma:taxonomyFieldName="MediaServiceImageTags" ma:displayName="Tag immagine" ma:readOnly="false" ma:fieldId="{5cf76f15-5ced-4ddc-b409-7134ff3c332f}" ma:taxonomyMulti="true" ma:sspId="fbf75b20-3433-4e0a-bee2-3f1fd95ad691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SearchProperties" ma:index="16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7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c4c34796-51f5-4cc8-95da-8e79a421a637">
      <Terms xmlns="http://schemas.microsoft.com/office/infopath/2007/PartnerControls"/>
    </lcf76f155ced4ddcb4097134ff3c332f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B31A7A3-66D0-4811-AB06-C8BDB96FD0B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4c34796-51f5-4cc8-95da-8e79a421a63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0313448-604B-48A6-94C3-9345C3A65CC9}">
  <ds:schemaRefs>
    <ds:schemaRef ds:uri="http://purl.org/dc/dcmitype/"/>
    <ds:schemaRef ds:uri="http://schemas.openxmlformats.org/package/2006/metadata/core-properties"/>
    <ds:schemaRef ds:uri="http://schemas.microsoft.com/office/2006/metadata/properties"/>
    <ds:schemaRef ds:uri="http://purl.org/dc/elements/1.1/"/>
    <ds:schemaRef ds:uri="http://www.w3.org/XML/1998/namespace"/>
    <ds:schemaRef ds:uri="http://schemas.microsoft.com/office/2006/documentManagement/types"/>
    <ds:schemaRef ds:uri="http://purl.org/dc/terms/"/>
    <ds:schemaRef ds:uri="c4c34796-51f5-4cc8-95da-8e79a421a637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414A384C-23BD-4AF9-ACC6-6D039C7326E6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c24caf1-31f7-40c1-bde0-ca915f0156e3}" enabled="1" method="Standard" siteId="{088e9b00-ffd0-458e-bfa1-acf4c596d3cb}" contentBits="2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Microsoft_Connect_2016_STUDIO_SlideTemplate_101416</Template>
  <TotalTime>0</TotalTime>
  <Words>1920</Words>
  <Application>Microsoft Office PowerPoint</Application>
  <PresentationFormat>Custom</PresentationFormat>
  <Paragraphs>176</Paragraphs>
  <Slides>22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22</vt:i4>
      </vt:variant>
    </vt:vector>
  </HeadingPairs>
  <TitlesOfParts>
    <vt:vector size="31" baseType="lpstr">
      <vt:lpstr>Arial</vt:lpstr>
      <vt:lpstr>Calibri</vt:lpstr>
      <vt:lpstr>Consolas</vt:lpstr>
      <vt:lpstr>Courier New</vt:lpstr>
      <vt:lpstr>Segoe UI</vt:lpstr>
      <vt:lpstr>Segoe UI Light</vt:lpstr>
      <vt:lpstr>Wingdings</vt:lpstr>
      <vt:lpstr>Connect_2016_Template_Light</vt:lpstr>
      <vt:lpstr>Connect_2016_Template_Dark</vt:lpstr>
      <vt:lpstr>PowerPoint Presentation</vt:lpstr>
      <vt:lpstr>"Copilot on steroids":  Give a conversational interface to your enterprise API using ChatGPT and tools/function calling</vt:lpstr>
      <vt:lpstr>Agenda</vt:lpstr>
      <vt:lpstr>30 Nov 2022 :release of chatGPT "web" </vt:lpstr>
      <vt:lpstr>…</vt:lpstr>
      <vt:lpstr>Agents and Tools</vt:lpstr>
      <vt:lpstr>Agents and Tools</vt:lpstr>
      <vt:lpstr>Copilot 365</vt:lpstr>
      <vt:lpstr>What is function calling</vt:lpstr>
      <vt:lpstr>What is function calling.. continue</vt:lpstr>
      <vt:lpstr>PowerPoint Presentation</vt:lpstr>
      <vt:lpstr>PowerPoint Presentation</vt:lpstr>
      <vt:lpstr>DEMO</vt:lpstr>
      <vt:lpstr>Api design for function calling</vt:lpstr>
      <vt:lpstr>Api design for function calling..  continue</vt:lpstr>
      <vt:lpstr>gotchas</vt:lpstr>
      <vt:lpstr>DEMO</vt:lpstr>
      <vt:lpstr>Tools-calls</vt:lpstr>
      <vt:lpstr>PowerPoint Presentation</vt:lpstr>
      <vt:lpstr>Tools-calls</vt:lpstr>
      <vt:lpstr>Call to Action</vt:lpstr>
      <vt:lpstr>PowerPoint Presentation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Global Azure 2021</dc:title>
  <dc:subject/>
  <dc:creator/>
  <cp:keywords/>
  <dc:description/>
  <cp:lastModifiedBy/>
  <cp:revision>1</cp:revision>
  <dcterms:created xsi:type="dcterms:W3CDTF">2016-11-15T00:28:08Z</dcterms:created>
  <dcterms:modified xsi:type="dcterms:W3CDTF">2024-04-11T15:19:43Z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0x0101009BB545E684BDD24CA75DC04703BDEE68</vt:lpwstr>
  </property>
  <property fmtid="{D5CDD505-2E9C-101B-9397-08002B2CF9AE}" pid="3" name="MediaServiceImageTags">
    <vt:lpwstr/>
  </property>
  <property fmtid="{D5CDD505-2E9C-101B-9397-08002B2CF9AE}" pid="4" name="ClassificationContentMarkingFooterLocations">
    <vt:lpwstr>Connect_2016_Template_Light:6\Connect_2016_Template_Dark:5</vt:lpwstr>
  </property>
  <property fmtid="{D5CDD505-2E9C-101B-9397-08002B2CF9AE}" pid="5" name="ClassificationContentMarkingFooterText">
    <vt:lpwstr>Sensitivity: Internal</vt:lpwstr>
  </property>
</Properties>
</file>